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Comforta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22" Type="http://schemas.openxmlformats.org/officeDocument/2006/relationships/font" Target="fonts/Comfortaa-regular.fntdata"/><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omforta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59123a8d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59123a8d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8dfda81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8dfda81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8dfda815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8dfda815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5916f529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5916f529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5916f529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5916f529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5916f529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5916f529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6bdab1905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6bdab190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5916f529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5916f529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59123a8d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59123a8d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83203d88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83203d88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6be6f42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6be6f42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jpg"/><Relationship Id="rId5" Type="http://schemas.openxmlformats.org/officeDocument/2006/relationships/image" Target="../media/image6.jpg"/><Relationship Id="rId6" Type="http://schemas.openxmlformats.org/officeDocument/2006/relationships/image" Target="../media/image3.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play.google.com/store/apps/details?id=com.Misho.Chemistry&amp;hl=sv" TargetMode="External"/><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create.kahoot.it/kahoots/my-kahoots" TargetMode="External"/><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10" Type="http://schemas.openxmlformats.org/officeDocument/2006/relationships/image" Target="../media/image6.jpg"/><Relationship Id="rId9" Type="http://schemas.openxmlformats.org/officeDocument/2006/relationships/hyperlink" Target="http://famouschemists.org/alfred-nobel/" TargetMode="External"/><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2.jpg"/><Relationship Id="rId8"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11" Type="http://schemas.openxmlformats.org/officeDocument/2006/relationships/hyperlink" Target="http://famouschemists.org/alfred-nobel/" TargetMode="External"/><Relationship Id="rId10" Type="http://schemas.openxmlformats.org/officeDocument/2006/relationships/image" Target="../media/image12.jpg"/><Relationship Id="rId9" Type="http://schemas.openxmlformats.org/officeDocument/2006/relationships/image" Target="../media/image13.jp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6.jpg"/><Relationship Id="rId8" Type="http://schemas.openxmlformats.org/officeDocument/2006/relationships/hyperlink" Target="http://www.youtube.com/watch?v=uZLK_J2NfX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9.png"/><Relationship Id="rId10"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hyperlink" Target="http://www.rsc.org/periodic-table" TargetMode="External"/><Relationship Id="rId7" Type="http://schemas.openxmlformats.org/officeDocument/2006/relationships/image" Target="../media/image4.png"/><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8.png"/><Relationship Id="rId8" Type="http://schemas.openxmlformats.org/officeDocument/2006/relationships/hyperlink" Target="https://phet.colorado.edu/sims/html/balancing-chemical-equations/latest/balancing-chemical-equations_en.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0">
              <a:srgbClr val="FFFFFF"/>
            </a:gs>
            <a:gs pos="72000">
              <a:srgbClr val="FFFFFF"/>
            </a:gs>
            <a:gs pos="100000">
              <a:srgbClr val="70A4D5"/>
            </a:gs>
          </a:gsLst>
          <a:lin ang="5400012" scaled="0"/>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148100"/>
            <a:ext cx="3167700" cy="164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sz="3600"/>
              <a:t>ICT </a:t>
            </a:r>
            <a:endParaRPr sz="3600"/>
          </a:p>
          <a:p>
            <a:pPr indent="0" lvl="0" marL="0" rtl="0" algn="ctr">
              <a:spcBef>
                <a:spcPts val="0"/>
              </a:spcBef>
              <a:spcAft>
                <a:spcPts val="0"/>
              </a:spcAft>
              <a:buNone/>
            </a:pPr>
            <a:r>
              <a:rPr lang="sv" sz="3600"/>
              <a:t>Czech</a:t>
            </a:r>
            <a:r>
              <a:rPr lang="sv" sz="3600"/>
              <a:t> Republic</a:t>
            </a:r>
            <a:endParaRPr sz="3600"/>
          </a:p>
        </p:txBody>
      </p:sp>
      <p:pic>
        <p:nvPicPr>
          <p:cNvPr id="55" name="Google Shape;55;p13"/>
          <p:cNvPicPr preferRelativeResize="0"/>
          <p:nvPr/>
        </p:nvPicPr>
        <p:blipFill rotWithShape="1">
          <a:blip r:embed="rId3">
            <a:alphaModFix/>
          </a:blip>
          <a:srcRect b="0" l="0" r="0" t="0"/>
          <a:stretch/>
        </p:blipFill>
        <p:spPr>
          <a:xfrm>
            <a:off x="3479523" y="139196"/>
            <a:ext cx="2184950" cy="1596323"/>
          </a:xfrm>
          <a:prstGeom prst="rect">
            <a:avLst/>
          </a:prstGeom>
          <a:noFill/>
          <a:ln>
            <a:noFill/>
          </a:ln>
        </p:spPr>
      </p:pic>
      <p:pic>
        <p:nvPicPr>
          <p:cNvPr id="56" name="Google Shape;56;p13"/>
          <p:cNvPicPr preferRelativeResize="0"/>
          <p:nvPr/>
        </p:nvPicPr>
        <p:blipFill rotWithShape="1">
          <a:blip r:embed="rId4">
            <a:alphaModFix/>
          </a:blip>
          <a:srcRect b="33792" l="21605" r="0" t="0"/>
          <a:stretch/>
        </p:blipFill>
        <p:spPr>
          <a:xfrm>
            <a:off x="5762061" y="2869770"/>
            <a:ext cx="3240439" cy="2052600"/>
          </a:xfrm>
          <a:prstGeom prst="rect">
            <a:avLst/>
          </a:prstGeom>
          <a:noFill/>
          <a:ln>
            <a:noFill/>
          </a:ln>
        </p:spPr>
      </p:pic>
      <p:pic>
        <p:nvPicPr>
          <p:cNvPr descr="Sverige bättre än Skandinavien? - hintland.com" id="57" name="Google Shape;57;p13"/>
          <p:cNvPicPr preferRelativeResize="0"/>
          <p:nvPr/>
        </p:nvPicPr>
        <p:blipFill rotWithShape="1">
          <a:blip r:embed="rId5">
            <a:alphaModFix/>
          </a:blip>
          <a:srcRect b="0" l="0" r="0" t="0"/>
          <a:stretch/>
        </p:blipFill>
        <p:spPr>
          <a:xfrm>
            <a:off x="439299" y="3743100"/>
            <a:ext cx="723875" cy="482850"/>
          </a:xfrm>
          <a:prstGeom prst="rect">
            <a:avLst/>
          </a:prstGeom>
          <a:noFill/>
          <a:ln>
            <a:noFill/>
          </a:ln>
        </p:spPr>
      </p:pic>
      <p:pic>
        <p:nvPicPr>
          <p:cNvPr id="58" name="Google Shape;58;p13"/>
          <p:cNvPicPr preferRelativeResize="0"/>
          <p:nvPr/>
        </p:nvPicPr>
        <p:blipFill rotWithShape="1">
          <a:blip r:embed="rId6">
            <a:alphaModFix/>
          </a:blip>
          <a:srcRect b="0" l="0" r="0" t="0"/>
          <a:stretch/>
        </p:blipFill>
        <p:spPr>
          <a:xfrm>
            <a:off x="6015601" y="52726"/>
            <a:ext cx="2816700" cy="619251"/>
          </a:xfrm>
          <a:prstGeom prst="rect">
            <a:avLst/>
          </a:prstGeom>
          <a:noFill/>
          <a:ln>
            <a:noFill/>
          </a:ln>
        </p:spPr>
      </p:pic>
      <p:pic>
        <p:nvPicPr>
          <p:cNvPr id="59" name="Google Shape;59;p13"/>
          <p:cNvPicPr preferRelativeResize="0"/>
          <p:nvPr/>
        </p:nvPicPr>
        <p:blipFill>
          <a:blip r:embed="rId7">
            <a:alphaModFix/>
          </a:blip>
          <a:stretch>
            <a:fillRect/>
          </a:stretch>
        </p:blipFill>
        <p:spPr>
          <a:xfrm>
            <a:off x="111473" y="52727"/>
            <a:ext cx="2514600" cy="1095375"/>
          </a:xfrm>
          <a:prstGeom prst="rect">
            <a:avLst/>
          </a:prstGeom>
          <a:noFill/>
          <a:ln>
            <a:noFill/>
          </a:ln>
        </p:spPr>
      </p:pic>
      <p:sp>
        <p:nvSpPr>
          <p:cNvPr id="60" name="Google Shape;60;p13"/>
          <p:cNvSpPr txBox="1"/>
          <p:nvPr/>
        </p:nvSpPr>
        <p:spPr>
          <a:xfrm>
            <a:off x="1325175" y="3846525"/>
            <a:ext cx="1018200" cy="2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000"/>
              <a:t>Swedish Team</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0">
              <a:srgbClr val="FFFFFF"/>
            </a:gs>
            <a:gs pos="72000">
              <a:srgbClr val="FFFFFF"/>
            </a:gs>
            <a:gs pos="100000">
              <a:srgbClr val="70A4D5"/>
            </a:gs>
          </a:gsLst>
          <a:lin ang="5400700" scaled="0"/>
        </a:gradFill>
      </p:bgPr>
    </p:bg>
    <p:spTree>
      <p:nvGrpSpPr>
        <p:cNvPr id="172" name="Shape 172"/>
        <p:cNvGrpSpPr/>
        <p:nvPr/>
      </p:nvGrpSpPr>
      <p:grpSpPr>
        <a:xfrm>
          <a:off x="0" y="0"/>
          <a:ext cx="0" cy="0"/>
          <a:chOff x="0" y="0"/>
          <a:chExt cx="0" cy="0"/>
        </a:xfrm>
      </p:grpSpPr>
      <p:sp>
        <p:nvSpPr>
          <p:cNvPr id="173" name="Google Shape;173;p22"/>
          <p:cNvSpPr txBox="1"/>
          <p:nvPr>
            <p:ph type="title"/>
          </p:nvPr>
        </p:nvSpPr>
        <p:spPr>
          <a:xfrm>
            <a:off x="9517200" y="4568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2"/>
          <p:cNvSpPr txBox="1"/>
          <p:nvPr>
            <p:ph idx="1" type="body"/>
          </p:nvPr>
        </p:nvSpPr>
        <p:spPr>
          <a:xfrm>
            <a:off x="272575" y="13878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400"/>
              <a:t>Download “</a:t>
            </a:r>
            <a:r>
              <a:rPr lang="sv" sz="2400" u="sng">
                <a:solidFill>
                  <a:schemeClr val="hlink"/>
                </a:solidFill>
                <a:hlinkClick r:id="rId3"/>
              </a:rPr>
              <a:t>Chemistry Game</a:t>
            </a:r>
            <a:r>
              <a:rPr lang="sv" sz="2400"/>
              <a:t>” on your phone</a:t>
            </a:r>
            <a:r>
              <a:rPr lang="sv"/>
              <a:t> </a:t>
            </a:r>
            <a:endParaRPr/>
          </a:p>
          <a:p>
            <a:pPr indent="0" lvl="0" marL="0" rtl="0" algn="l">
              <a:spcBef>
                <a:spcPts val="1600"/>
              </a:spcBef>
              <a:spcAft>
                <a:spcPts val="1600"/>
              </a:spcAft>
              <a:buNone/>
            </a:pPr>
            <a:r>
              <a:t/>
            </a:r>
            <a:endParaRPr/>
          </a:p>
        </p:txBody>
      </p:sp>
      <p:sp>
        <p:nvSpPr>
          <p:cNvPr id="175" name="Google Shape;175;p22"/>
          <p:cNvSpPr txBox="1"/>
          <p:nvPr>
            <p:ph type="title"/>
          </p:nvPr>
        </p:nvSpPr>
        <p:spPr>
          <a:xfrm>
            <a:off x="311700" y="533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Play a game</a:t>
            </a:r>
            <a:endParaRPr/>
          </a:p>
        </p:txBody>
      </p:sp>
      <p:sp>
        <p:nvSpPr>
          <p:cNvPr id="176" name="Google Shape;176;p22"/>
          <p:cNvSpPr/>
          <p:nvPr/>
        </p:nvSpPr>
        <p:spPr>
          <a:xfrm>
            <a:off x="0" y="-39625"/>
            <a:ext cx="9144000" cy="548700"/>
          </a:xfrm>
          <a:prstGeom prst="rect">
            <a:avLst/>
          </a:prstGeom>
          <a:gradFill>
            <a:gsLst>
              <a:gs pos="0">
                <a:srgbClr val="70A5DA"/>
              </a:gs>
              <a:gs pos="50000">
                <a:srgbClr val="539BDB"/>
              </a:gs>
              <a:gs pos="100000">
                <a:srgbClr val="4288C8"/>
              </a:gs>
            </a:gsLst>
            <a:lin ang="5400700"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M_header_ppt.png" id="177" name="Google Shape;177;p22"/>
          <p:cNvPicPr preferRelativeResize="0"/>
          <p:nvPr/>
        </p:nvPicPr>
        <p:blipFill rotWithShape="1">
          <a:blip r:embed="rId4">
            <a:alphaModFix/>
          </a:blip>
          <a:srcRect b="33866" l="0" r="74614" t="0"/>
          <a:stretch/>
        </p:blipFill>
        <p:spPr>
          <a:xfrm>
            <a:off x="276" y="228000"/>
            <a:ext cx="2127501" cy="259125"/>
          </a:xfrm>
          <a:prstGeom prst="rect">
            <a:avLst/>
          </a:prstGeom>
          <a:noFill/>
          <a:ln>
            <a:noFill/>
          </a:ln>
        </p:spPr>
      </p:pic>
      <p:pic>
        <p:nvPicPr>
          <p:cNvPr id="178" name="Google Shape;178;p22"/>
          <p:cNvPicPr preferRelativeResize="0"/>
          <p:nvPr/>
        </p:nvPicPr>
        <p:blipFill>
          <a:blip r:embed="rId5">
            <a:alphaModFix/>
          </a:blip>
          <a:stretch>
            <a:fillRect/>
          </a:stretch>
        </p:blipFill>
        <p:spPr>
          <a:xfrm>
            <a:off x="5738274" y="674101"/>
            <a:ext cx="1259625" cy="548700"/>
          </a:xfrm>
          <a:prstGeom prst="rect">
            <a:avLst/>
          </a:prstGeom>
          <a:noFill/>
          <a:ln>
            <a:noFill/>
          </a:ln>
        </p:spPr>
      </p:pic>
      <p:pic>
        <p:nvPicPr>
          <p:cNvPr id="179" name="Google Shape;179;p22"/>
          <p:cNvPicPr preferRelativeResize="0"/>
          <p:nvPr/>
        </p:nvPicPr>
        <p:blipFill rotWithShape="1">
          <a:blip r:embed="rId6">
            <a:alphaModFix/>
          </a:blip>
          <a:srcRect b="0" l="0" r="0" t="0"/>
          <a:stretch/>
        </p:blipFill>
        <p:spPr>
          <a:xfrm>
            <a:off x="7721100" y="778213"/>
            <a:ext cx="1368000" cy="340475"/>
          </a:xfrm>
          <a:prstGeom prst="rect">
            <a:avLst/>
          </a:prstGeom>
          <a:noFill/>
          <a:ln>
            <a:noFill/>
          </a:ln>
        </p:spPr>
      </p:pic>
      <p:pic>
        <p:nvPicPr>
          <p:cNvPr id="180" name="Google Shape;180;p22"/>
          <p:cNvPicPr preferRelativeResize="0"/>
          <p:nvPr/>
        </p:nvPicPr>
        <p:blipFill rotWithShape="1">
          <a:blip r:embed="rId7">
            <a:alphaModFix/>
          </a:blip>
          <a:srcRect b="0" l="0" r="0" t="0"/>
          <a:stretch/>
        </p:blipFill>
        <p:spPr>
          <a:xfrm>
            <a:off x="7087550" y="674102"/>
            <a:ext cx="751007" cy="548701"/>
          </a:xfrm>
          <a:prstGeom prst="rect">
            <a:avLst/>
          </a:prstGeom>
          <a:noFill/>
          <a:ln>
            <a:noFill/>
          </a:ln>
        </p:spPr>
      </p:pic>
      <p:pic>
        <p:nvPicPr>
          <p:cNvPr id="181" name="Google Shape;181;p22"/>
          <p:cNvPicPr preferRelativeResize="0"/>
          <p:nvPr/>
        </p:nvPicPr>
        <p:blipFill>
          <a:blip r:embed="rId8">
            <a:alphaModFix/>
          </a:blip>
          <a:stretch>
            <a:fillRect/>
          </a:stretch>
        </p:blipFill>
        <p:spPr>
          <a:xfrm>
            <a:off x="1768700" y="1942450"/>
            <a:ext cx="3676650" cy="1924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0">
              <a:srgbClr val="FFFFFF"/>
            </a:gs>
            <a:gs pos="72000">
              <a:srgbClr val="FFFFFF"/>
            </a:gs>
            <a:gs pos="100000">
              <a:srgbClr val="70A4D5"/>
            </a:gs>
          </a:gsLst>
          <a:lin ang="5400700" scaled="0"/>
        </a:gradFill>
      </p:bgPr>
    </p:bg>
    <p:spTree>
      <p:nvGrpSpPr>
        <p:cNvPr id="185" name="Shape 185"/>
        <p:cNvGrpSpPr/>
        <p:nvPr/>
      </p:nvGrpSpPr>
      <p:grpSpPr>
        <a:xfrm>
          <a:off x="0" y="0"/>
          <a:ext cx="0" cy="0"/>
          <a:chOff x="0" y="0"/>
          <a:chExt cx="0" cy="0"/>
        </a:xfrm>
      </p:grpSpPr>
      <p:sp>
        <p:nvSpPr>
          <p:cNvPr id="186" name="Google Shape;186;p23"/>
          <p:cNvSpPr txBox="1"/>
          <p:nvPr>
            <p:ph type="title"/>
          </p:nvPr>
        </p:nvSpPr>
        <p:spPr>
          <a:xfrm>
            <a:off x="311700" y="445025"/>
            <a:ext cx="505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Quiz Time!</a:t>
            </a:r>
            <a:endParaRPr/>
          </a:p>
        </p:txBody>
      </p:sp>
      <p:sp>
        <p:nvSpPr>
          <p:cNvPr id="187" name="Google Shape;187;p23"/>
          <p:cNvSpPr txBox="1"/>
          <p:nvPr>
            <p:ph idx="1" type="body"/>
          </p:nvPr>
        </p:nvSpPr>
        <p:spPr>
          <a:xfrm>
            <a:off x="986425" y="1769250"/>
            <a:ext cx="3267300" cy="160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sv" sz="6000" u="sng">
                <a:solidFill>
                  <a:schemeClr val="accent5"/>
                </a:solidFill>
                <a:hlinkClick r:id="rId3"/>
              </a:rPr>
              <a:t>Kahoot!</a:t>
            </a:r>
            <a:r>
              <a:rPr lang="sv" sz="6000"/>
              <a:t> </a:t>
            </a:r>
            <a:endParaRPr sz="6000"/>
          </a:p>
        </p:txBody>
      </p:sp>
      <p:sp>
        <p:nvSpPr>
          <p:cNvPr id="188" name="Google Shape;188;p23"/>
          <p:cNvSpPr/>
          <p:nvPr/>
        </p:nvSpPr>
        <p:spPr>
          <a:xfrm>
            <a:off x="0" y="-39625"/>
            <a:ext cx="9144000" cy="548700"/>
          </a:xfrm>
          <a:prstGeom prst="rect">
            <a:avLst/>
          </a:prstGeom>
          <a:gradFill>
            <a:gsLst>
              <a:gs pos="0">
                <a:srgbClr val="70A5DA"/>
              </a:gs>
              <a:gs pos="50000">
                <a:srgbClr val="539BDB"/>
              </a:gs>
              <a:gs pos="100000">
                <a:srgbClr val="4288C8"/>
              </a:gs>
            </a:gsLst>
            <a:lin ang="5400012"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M_header_ppt.png" id="189" name="Google Shape;189;p23"/>
          <p:cNvPicPr preferRelativeResize="0"/>
          <p:nvPr/>
        </p:nvPicPr>
        <p:blipFill rotWithShape="1">
          <a:blip r:embed="rId4">
            <a:alphaModFix/>
          </a:blip>
          <a:srcRect b="33866" l="0" r="74614" t="0"/>
          <a:stretch/>
        </p:blipFill>
        <p:spPr>
          <a:xfrm>
            <a:off x="276" y="228000"/>
            <a:ext cx="2127501" cy="259125"/>
          </a:xfrm>
          <a:prstGeom prst="rect">
            <a:avLst/>
          </a:prstGeom>
          <a:noFill/>
          <a:ln>
            <a:noFill/>
          </a:ln>
        </p:spPr>
      </p:pic>
      <p:pic>
        <p:nvPicPr>
          <p:cNvPr id="190" name="Google Shape;190;p23"/>
          <p:cNvPicPr preferRelativeResize="0"/>
          <p:nvPr/>
        </p:nvPicPr>
        <p:blipFill>
          <a:blip r:embed="rId5">
            <a:alphaModFix/>
          </a:blip>
          <a:stretch>
            <a:fillRect/>
          </a:stretch>
        </p:blipFill>
        <p:spPr>
          <a:xfrm>
            <a:off x="5738274" y="674101"/>
            <a:ext cx="1259625" cy="548700"/>
          </a:xfrm>
          <a:prstGeom prst="rect">
            <a:avLst/>
          </a:prstGeom>
          <a:noFill/>
          <a:ln>
            <a:noFill/>
          </a:ln>
        </p:spPr>
      </p:pic>
      <p:pic>
        <p:nvPicPr>
          <p:cNvPr id="191" name="Google Shape;191;p23"/>
          <p:cNvPicPr preferRelativeResize="0"/>
          <p:nvPr/>
        </p:nvPicPr>
        <p:blipFill rotWithShape="1">
          <a:blip r:embed="rId6">
            <a:alphaModFix/>
          </a:blip>
          <a:srcRect b="0" l="0" r="0" t="0"/>
          <a:stretch/>
        </p:blipFill>
        <p:spPr>
          <a:xfrm>
            <a:off x="7721100" y="778213"/>
            <a:ext cx="1368000" cy="340475"/>
          </a:xfrm>
          <a:prstGeom prst="rect">
            <a:avLst/>
          </a:prstGeom>
          <a:noFill/>
          <a:ln>
            <a:noFill/>
          </a:ln>
        </p:spPr>
      </p:pic>
      <p:pic>
        <p:nvPicPr>
          <p:cNvPr id="192" name="Google Shape;192;p23"/>
          <p:cNvPicPr preferRelativeResize="0"/>
          <p:nvPr/>
        </p:nvPicPr>
        <p:blipFill rotWithShape="1">
          <a:blip r:embed="rId7">
            <a:alphaModFix/>
          </a:blip>
          <a:srcRect b="0" l="0" r="0" t="0"/>
          <a:stretch/>
        </p:blipFill>
        <p:spPr>
          <a:xfrm>
            <a:off x="7087550" y="674102"/>
            <a:ext cx="751007" cy="548701"/>
          </a:xfrm>
          <a:prstGeom prst="rect">
            <a:avLst/>
          </a:prstGeom>
          <a:noFill/>
          <a:ln>
            <a:noFill/>
          </a:ln>
        </p:spPr>
      </p:pic>
      <p:pic>
        <p:nvPicPr>
          <p:cNvPr id="193" name="Google Shape;193;p23"/>
          <p:cNvPicPr preferRelativeResize="0"/>
          <p:nvPr/>
        </p:nvPicPr>
        <p:blipFill>
          <a:blip r:embed="rId8">
            <a:alphaModFix/>
          </a:blip>
          <a:stretch>
            <a:fillRect/>
          </a:stretch>
        </p:blipFill>
        <p:spPr>
          <a:xfrm>
            <a:off x="5738273" y="1614788"/>
            <a:ext cx="2799800" cy="1913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0">
              <a:srgbClr val="FFFFFF"/>
            </a:gs>
            <a:gs pos="72000">
              <a:srgbClr val="FFFFFF"/>
            </a:gs>
            <a:gs pos="100000">
              <a:srgbClr val="70A4D5"/>
            </a:gs>
          </a:gsLst>
          <a:lin ang="5400700" scaled="0"/>
        </a:gradFill>
      </p:bgPr>
    </p:bg>
    <p:spTree>
      <p:nvGrpSpPr>
        <p:cNvPr id="197" name="Shape 197"/>
        <p:cNvGrpSpPr/>
        <p:nvPr/>
      </p:nvGrpSpPr>
      <p:grpSpPr>
        <a:xfrm>
          <a:off x="0" y="0"/>
          <a:ext cx="0" cy="0"/>
          <a:chOff x="0" y="0"/>
          <a:chExt cx="0" cy="0"/>
        </a:xfrm>
      </p:grpSpPr>
      <p:sp>
        <p:nvSpPr>
          <p:cNvPr id="198" name="Google Shape;198;p24"/>
          <p:cNvSpPr txBox="1"/>
          <p:nvPr>
            <p:ph type="title"/>
          </p:nvPr>
        </p:nvSpPr>
        <p:spPr>
          <a:xfrm>
            <a:off x="2585700" y="2148750"/>
            <a:ext cx="3972600" cy="84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4800"/>
              <a:t>THANK YOU!</a:t>
            </a:r>
            <a:endParaRPr sz="4800"/>
          </a:p>
        </p:txBody>
      </p:sp>
      <p:sp>
        <p:nvSpPr>
          <p:cNvPr id="199" name="Google Shape;199;p24"/>
          <p:cNvSpPr/>
          <p:nvPr/>
        </p:nvSpPr>
        <p:spPr>
          <a:xfrm>
            <a:off x="0" y="-39625"/>
            <a:ext cx="9144000" cy="548700"/>
          </a:xfrm>
          <a:prstGeom prst="rect">
            <a:avLst/>
          </a:prstGeom>
          <a:gradFill>
            <a:gsLst>
              <a:gs pos="0">
                <a:srgbClr val="70A5DA"/>
              </a:gs>
              <a:gs pos="50000">
                <a:srgbClr val="539BDB"/>
              </a:gs>
              <a:gs pos="100000">
                <a:srgbClr val="4288C8"/>
              </a:gs>
            </a:gsLst>
            <a:lin ang="5400012"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M_header_ppt.png" id="200" name="Google Shape;200;p24"/>
          <p:cNvPicPr preferRelativeResize="0"/>
          <p:nvPr/>
        </p:nvPicPr>
        <p:blipFill rotWithShape="1">
          <a:blip r:embed="rId3">
            <a:alphaModFix/>
          </a:blip>
          <a:srcRect b="33866" l="0" r="74614" t="0"/>
          <a:stretch/>
        </p:blipFill>
        <p:spPr>
          <a:xfrm>
            <a:off x="276" y="228000"/>
            <a:ext cx="2127501" cy="259125"/>
          </a:xfrm>
          <a:prstGeom prst="rect">
            <a:avLst/>
          </a:prstGeom>
          <a:noFill/>
          <a:ln>
            <a:noFill/>
          </a:ln>
        </p:spPr>
      </p:pic>
      <p:pic>
        <p:nvPicPr>
          <p:cNvPr id="201" name="Google Shape;201;p24"/>
          <p:cNvPicPr preferRelativeResize="0"/>
          <p:nvPr/>
        </p:nvPicPr>
        <p:blipFill>
          <a:blip r:embed="rId4">
            <a:alphaModFix/>
          </a:blip>
          <a:stretch>
            <a:fillRect/>
          </a:stretch>
        </p:blipFill>
        <p:spPr>
          <a:xfrm>
            <a:off x="5738274" y="674101"/>
            <a:ext cx="1259625" cy="548700"/>
          </a:xfrm>
          <a:prstGeom prst="rect">
            <a:avLst/>
          </a:prstGeom>
          <a:noFill/>
          <a:ln>
            <a:noFill/>
          </a:ln>
        </p:spPr>
      </p:pic>
      <p:pic>
        <p:nvPicPr>
          <p:cNvPr id="202" name="Google Shape;202;p24"/>
          <p:cNvPicPr preferRelativeResize="0"/>
          <p:nvPr/>
        </p:nvPicPr>
        <p:blipFill rotWithShape="1">
          <a:blip r:embed="rId5">
            <a:alphaModFix/>
          </a:blip>
          <a:srcRect b="0" l="0" r="0" t="0"/>
          <a:stretch/>
        </p:blipFill>
        <p:spPr>
          <a:xfrm>
            <a:off x="7721100" y="778213"/>
            <a:ext cx="1368000" cy="340475"/>
          </a:xfrm>
          <a:prstGeom prst="rect">
            <a:avLst/>
          </a:prstGeom>
          <a:noFill/>
          <a:ln>
            <a:noFill/>
          </a:ln>
        </p:spPr>
      </p:pic>
      <p:pic>
        <p:nvPicPr>
          <p:cNvPr id="203" name="Google Shape;203;p24"/>
          <p:cNvPicPr preferRelativeResize="0"/>
          <p:nvPr/>
        </p:nvPicPr>
        <p:blipFill rotWithShape="1">
          <a:blip r:embed="rId6">
            <a:alphaModFix/>
          </a:blip>
          <a:srcRect b="0" l="0" r="0" t="0"/>
          <a:stretch/>
        </p:blipFill>
        <p:spPr>
          <a:xfrm>
            <a:off x="7087550" y="674102"/>
            <a:ext cx="751007" cy="54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0">
              <a:srgbClr val="FFFFFF"/>
            </a:gs>
            <a:gs pos="72000">
              <a:srgbClr val="FFFFFF"/>
            </a:gs>
            <a:gs pos="100000">
              <a:srgbClr val="70A4D5"/>
            </a:gs>
          </a:gsLst>
          <a:lin ang="5400012" scaled="0"/>
        </a:gra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626150" y="1428825"/>
            <a:ext cx="42603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From NTI - Lund</a:t>
            </a:r>
            <a:endParaRPr/>
          </a:p>
        </p:txBody>
      </p:sp>
      <p:sp>
        <p:nvSpPr>
          <p:cNvPr id="66" name="Google Shape;66;p14"/>
          <p:cNvSpPr txBox="1"/>
          <p:nvPr>
            <p:ph idx="1" type="body"/>
          </p:nvPr>
        </p:nvSpPr>
        <p:spPr>
          <a:xfrm>
            <a:off x="255063" y="2189025"/>
            <a:ext cx="2035800" cy="224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sv"/>
              <a:t>Carin , Niclas</a:t>
            </a:r>
            <a:endParaRPr b="1"/>
          </a:p>
          <a:p>
            <a:pPr indent="0" lvl="0" marL="0" rtl="0" algn="l">
              <a:lnSpc>
                <a:spcPct val="100000"/>
              </a:lnSpc>
              <a:spcBef>
                <a:spcPts val="1600"/>
              </a:spcBef>
              <a:spcAft>
                <a:spcPts val="0"/>
              </a:spcAft>
              <a:buNone/>
            </a:pPr>
            <a:r>
              <a:rPr b="1" lang="sv"/>
              <a:t>Hebun</a:t>
            </a:r>
            <a:endParaRPr b="1"/>
          </a:p>
          <a:p>
            <a:pPr indent="0" lvl="0" marL="0" rtl="0" algn="l">
              <a:lnSpc>
                <a:spcPct val="100000"/>
              </a:lnSpc>
              <a:spcBef>
                <a:spcPts val="1600"/>
              </a:spcBef>
              <a:spcAft>
                <a:spcPts val="0"/>
              </a:spcAft>
              <a:buNone/>
            </a:pPr>
            <a:r>
              <a:rPr b="1" lang="sv"/>
              <a:t>Ludwig</a:t>
            </a:r>
            <a:endParaRPr b="1"/>
          </a:p>
          <a:p>
            <a:pPr indent="0" lvl="0" marL="0" rtl="0" algn="l">
              <a:lnSpc>
                <a:spcPct val="100000"/>
              </a:lnSpc>
              <a:spcBef>
                <a:spcPts val="1600"/>
              </a:spcBef>
              <a:spcAft>
                <a:spcPts val="1600"/>
              </a:spcAft>
              <a:buNone/>
            </a:pPr>
            <a:r>
              <a:rPr b="1" lang="sv"/>
              <a:t>Oscar</a:t>
            </a:r>
            <a:endParaRPr b="1"/>
          </a:p>
        </p:txBody>
      </p:sp>
      <p:sp>
        <p:nvSpPr>
          <p:cNvPr id="67" name="Google Shape;67;p14"/>
          <p:cNvSpPr/>
          <p:nvPr/>
        </p:nvSpPr>
        <p:spPr>
          <a:xfrm>
            <a:off x="0" y="-39625"/>
            <a:ext cx="9144000" cy="548700"/>
          </a:xfrm>
          <a:prstGeom prst="rect">
            <a:avLst/>
          </a:prstGeom>
          <a:gradFill>
            <a:gsLst>
              <a:gs pos="0">
                <a:srgbClr val="70A5DA"/>
              </a:gs>
              <a:gs pos="50000">
                <a:srgbClr val="539BDB"/>
              </a:gs>
              <a:gs pos="100000">
                <a:srgbClr val="4288C8"/>
              </a:gs>
            </a:gsLst>
            <a:lin ang="5400012"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M_header_ppt.png" id="68" name="Google Shape;68;p14"/>
          <p:cNvPicPr preferRelativeResize="0"/>
          <p:nvPr/>
        </p:nvPicPr>
        <p:blipFill rotWithShape="1">
          <a:blip r:embed="rId3">
            <a:alphaModFix/>
          </a:blip>
          <a:srcRect b="33866" l="0" r="74614" t="0"/>
          <a:stretch/>
        </p:blipFill>
        <p:spPr>
          <a:xfrm>
            <a:off x="276" y="228000"/>
            <a:ext cx="2127501" cy="259125"/>
          </a:xfrm>
          <a:prstGeom prst="rect">
            <a:avLst/>
          </a:prstGeom>
          <a:noFill/>
          <a:ln>
            <a:noFill/>
          </a:ln>
        </p:spPr>
      </p:pic>
      <p:pic>
        <p:nvPicPr>
          <p:cNvPr id="69" name="Google Shape;69;p14"/>
          <p:cNvPicPr preferRelativeResize="0"/>
          <p:nvPr/>
        </p:nvPicPr>
        <p:blipFill>
          <a:blip r:embed="rId4">
            <a:alphaModFix/>
          </a:blip>
          <a:stretch>
            <a:fillRect/>
          </a:stretch>
        </p:blipFill>
        <p:spPr>
          <a:xfrm>
            <a:off x="355112" y="674101"/>
            <a:ext cx="1835725" cy="799650"/>
          </a:xfrm>
          <a:prstGeom prst="rect">
            <a:avLst/>
          </a:prstGeom>
          <a:noFill/>
          <a:ln>
            <a:noFill/>
          </a:ln>
        </p:spPr>
      </p:pic>
      <p:pic>
        <p:nvPicPr>
          <p:cNvPr id="70" name="Google Shape;70;p14"/>
          <p:cNvPicPr preferRelativeResize="0"/>
          <p:nvPr/>
        </p:nvPicPr>
        <p:blipFill>
          <a:blip r:embed="rId4">
            <a:alphaModFix/>
          </a:blip>
          <a:stretch>
            <a:fillRect/>
          </a:stretch>
        </p:blipFill>
        <p:spPr>
          <a:xfrm>
            <a:off x="5738274" y="674101"/>
            <a:ext cx="1259625" cy="548700"/>
          </a:xfrm>
          <a:prstGeom prst="rect">
            <a:avLst/>
          </a:prstGeom>
          <a:noFill/>
          <a:ln>
            <a:noFill/>
          </a:ln>
        </p:spPr>
      </p:pic>
      <p:pic>
        <p:nvPicPr>
          <p:cNvPr id="71" name="Google Shape;71;p14"/>
          <p:cNvPicPr preferRelativeResize="0"/>
          <p:nvPr/>
        </p:nvPicPr>
        <p:blipFill rotWithShape="1">
          <a:blip r:embed="rId5">
            <a:alphaModFix/>
          </a:blip>
          <a:srcRect b="0" l="0" r="0" t="0"/>
          <a:stretch/>
        </p:blipFill>
        <p:spPr>
          <a:xfrm>
            <a:off x="7721100" y="778213"/>
            <a:ext cx="1368000" cy="340475"/>
          </a:xfrm>
          <a:prstGeom prst="rect">
            <a:avLst/>
          </a:prstGeom>
          <a:noFill/>
          <a:ln>
            <a:noFill/>
          </a:ln>
        </p:spPr>
      </p:pic>
      <p:pic>
        <p:nvPicPr>
          <p:cNvPr id="72" name="Google Shape;72;p14"/>
          <p:cNvPicPr preferRelativeResize="0"/>
          <p:nvPr/>
        </p:nvPicPr>
        <p:blipFill rotWithShape="1">
          <a:blip r:embed="rId6">
            <a:alphaModFix/>
          </a:blip>
          <a:srcRect b="0" l="0" r="0" t="0"/>
          <a:stretch/>
        </p:blipFill>
        <p:spPr>
          <a:xfrm>
            <a:off x="7087550" y="674102"/>
            <a:ext cx="751007" cy="548701"/>
          </a:xfrm>
          <a:prstGeom prst="rect">
            <a:avLst/>
          </a:prstGeom>
          <a:noFill/>
          <a:ln>
            <a:noFill/>
          </a:ln>
        </p:spPr>
      </p:pic>
      <p:pic>
        <p:nvPicPr>
          <p:cNvPr id="73" name="Google Shape;73;p14"/>
          <p:cNvPicPr preferRelativeResize="0"/>
          <p:nvPr/>
        </p:nvPicPr>
        <p:blipFill>
          <a:blip r:embed="rId7">
            <a:alphaModFix/>
          </a:blip>
          <a:stretch>
            <a:fillRect/>
          </a:stretch>
        </p:blipFill>
        <p:spPr>
          <a:xfrm>
            <a:off x="2853975" y="2189025"/>
            <a:ext cx="4450576" cy="2503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0">
              <a:srgbClr val="FFFFFF"/>
            </a:gs>
            <a:gs pos="72000">
              <a:srgbClr val="FFFFFF"/>
            </a:gs>
            <a:gs pos="100000">
              <a:srgbClr val="70A4D5"/>
            </a:gs>
          </a:gsLst>
          <a:lin ang="5400012" scaled="0"/>
        </a:gradFill>
      </p:bgPr>
    </p:bg>
    <p:spTree>
      <p:nvGrpSpPr>
        <p:cNvPr id="77" name="Shape 77"/>
        <p:cNvGrpSpPr/>
        <p:nvPr/>
      </p:nvGrpSpPr>
      <p:grpSpPr>
        <a:xfrm>
          <a:off x="0" y="0"/>
          <a:ext cx="0" cy="0"/>
          <a:chOff x="0" y="0"/>
          <a:chExt cx="0" cy="0"/>
        </a:xfrm>
      </p:grpSpPr>
      <p:sp>
        <p:nvSpPr>
          <p:cNvPr id="78" name="Google Shape;78;p15"/>
          <p:cNvSpPr txBox="1"/>
          <p:nvPr>
            <p:ph type="title"/>
          </p:nvPr>
        </p:nvSpPr>
        <p:spPr>
          <a:xfrm>
            <a:off x="277425" y="662100"/>
            <a:ext cx="4793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Agenda</a:t>
            </a:r>
            <a:endParaRPr/>
          </a:p>
        </p:txBody>
      </p:sp>
      <p:sp>
        <p:nvSpPr>
          <p:cNvPr id="79" name="Google Shape;79;p15"/>
          <p:cNvSpPr txBox="1"/>
          <p:nvPr>
            <p:ph idx="1" type="body"/>
          </p:nvPr>
        </p:nvSpPr>
        <p:spPr>
          <a:xfrm>
            <a:off x="698100" y="1842000"/>
            <a:ext cx="5479200" cy="2820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Comfortaa"/>
              <a:buChar char="★"/>
            </a:pPr>
            <a:r>
              <a:rPr lang="sv">
                <a:solidFill>
                  <a:schemeClr val="dk1"/>
                </a:solidFill>
                <a:latin typeface="Comfortaa"/>
                <a:ea typeface="Comfortaa"/>
                <a:cs typeface="Comfortaa"/>
                <a:sym typeface="Comfortaa"/>
              </a:rPr>
              <a:t>Alfred Nobel </a:t>
            </a:r>
            <a:r>
              <a:rPr lang="sv" sz="1000">
                <a:solidFill>
                  <a:schemeClr val="dk1"/>
                </a:solidFill>
                <a:latin typeface="Comfortaa"/>
                <a:ea typeface="Comfortaa"/>
                <a:cs typeface="Comfortaa"/>
                <a:sym typeface="Comfortaa"/>
              </a:rPr>
              <a:t>(Niclas)</a:t>
            </a:r>
            <a:endParaRPr sz="1000">
              <a:solidFill>
                <a:schemeClr val="dk1"/>
              </a:solidFill>
              <a:latin typeface="Comfortaa"/>
              <a:ea typeface="Comfortaa"/>
              <a:cs typeface="Comfortaa"/>
              <a:sym typeface="Comfortaa"/>
            </a:endParaRPr>
          </a:p>
          <a:p>
            <a:pPr indent="-342900" lvl="0" marL="457200" rtl="0" algn="l">
              <a:lnSpc>
                <a:spcPct val="150000"/>
              </a:lnSpc>
              <a:spcBef>
                <a:spcPts val="0"/>
              </a:spcBef>
              <a:spcAft>
                <a:spcPts val="0"/>
              </a:spcAft>
              <a:buClr>
                <a:schemeClr val="dk1"/>
              </a:buClr>
              <a:buSzPts val="1800"/>
              <a:buFont typeface="Comfortaa"/>
              <a:buChar char="★"/>
            </a:pPr>
            <a:r>
              <a:rPr lang="sv">
                <a:solidFill>
                  <a:schemeClr val="dk1"/>
                </a:solidFill>
                <a:latin typeface="Comfortaa"/>
                <a:ea typeface="Comfortaa"/>
                <a:cs typeface="Comfortaa"/>
                <a:sym typeface="Comfortaa"/>
              </a:rPr>
              <a:t>P</a:t>
            </a:r>
            <a:r>
              <a:rPr lang="sv">
                <a:solidFill>
                  <a:schemeClr val="dk1"/>
                </a:solidFill>
                <a:latin typeface="Comfortaa"/>
                <a:ea typeface="Comfortaa"/>
                <a:cs typeface="Comfortaa"/>
                <a:sym typeface="Comfortaa"/>
              </a:rPr>
              <a:t>eriodic table </a:t>
            </a:r>
            <a:r>
              <a:rPr lang="sv" sz="1000">
                <a:solidFill>
                  <a:schemeClr val="dk1"/>
                </a:solidFill>
                <a:latin typeface="Comfortaa"/>
                <a:ea typeface="Comfortaa"/>
                <a:cs typeface="Comfortaa"/>
                <a:sym typeface="Comfortaa"/>
              </a:rPr>
              <a:t>(Hebun)</a:t>
            </a:r>
            <a:endParaRPr sz="1000">
              <a:solidFill>
                <a:schemeClr val="dk1"/>
              </a:solidFill>
              <a:latin typeface="Comfortaa"/>
              <a:ea typeface="Comfortaa"/>
              <a:cs typeface="Comfortaa"/>
              <a:sym typeface="Comfortaa"/>
            </a:endParaRPr>
          </a:p>
          <a:p>
            <a:pPr indent="-342900" lvl="0" marL="457200" rtl="0" algn="l">
              <a:lnSpc>
                <a:spcPct val="150000"/>
              </a:lnSpc>
              <a:spcBef>
                <a:spcPts val="0"/>
              </a:spcBef>
              <a:spcAft>
                <a:spcPts val="0"/>
              </a:spcAft>
              <a:buClr>
                <a:schemeClr val="dk1"/>
              </a:buClr>
              <a:buSzPts val="1800"/>
              <a:buFont typeface="Comfortaa"/>
              <a:buChar char="★"/>
            </a:pPr>
            <a:r>
              <a:rPr lang="sv">
                <a:solidFill>
                  <a:schemeClr val="dk1"/>
                </a:solidFill>
                <a:latin typeface="Comfortaa"/>
                <a:ea typeface="Comfortaa"/>
                <a:cs typeface="Comfortaa"/>
                <a:sym typeface="Comfortaa"/>
              </a:rPr>
              <a:t>Balancing chemical equations </a:t>
            </a:r>
            <a:r>
              <a:rPr lang="sv" sz="1000">
                <a:solidFill>
                  <a:schemeClr val="dk1"/>
                </a:solidFill>
                <a:latin typeface="Comfortaa"/>
                <a:ea typeface="Comfortaa"/>
                <a:cs typeface="Comfortaa"/>
                <a:sym typeface="Comfortaa"/>
              </a:rPr>
              <a:t>(Oscar)</a:t>
            </a:r>
            <a:endParaRPr sz="1000">
              <a:solidFill>
                <a:schemeClr val="dk1"/>
              </a:solidFill>
              <a:latin typeface="Comfortaa"/>
              <a:ea typeface="Comfortaa"/>
              <a:cs typeface="Comfortaa"/>
              <a:sym typeface="Comfortaa"/>
            </a:endParaRPr>
          </a:p>
          <a:p>
            <a:pPr indent="-342900" lvl="0" marL="457200" rtl="0" algn="l">
              <a:lnSpc>
                <a:spcPct val="150000"/>
              </a:lnSpc>
              <a:spcBef>
                <a:spcPts val="0"/>
              </a:spcBef>
              <a:spcAft>
                <a:spcPts val="0"/>
              </a:spcAft>
              <a:buClr>
                <a:schemeClr val="dk1"/>
              </a:buClr>
              <a:buSzPts val="1800"/>
              <a:buFont typeface="Comfortaa"/>
              <a:buChar char="★"/>
            </a:pPr>
            <a:r>
              <a:rPr lang="sv">
                <a:solidFill>
                  <a:schemeClr val="dk1"/>
                </a:solidFill>
                <a:latin typeface="Comfortaa"/>
                <a:ea typeface="Comfortaa"/>
                <a:cs typeface="Comfortaa"/>
                <a:sym typeface="Comfortaa"/>
              </a:rPr>
              <a:t>Stoichiometry </a:t>
            </a:r>
            <a:r>
              <a:rPr lang="sv" sz="1000">
                <a:solidFill>
                  <a:schemeClr val="dk1"/>
                </a:solidFill>
                <a:latin typeface="Comfortaa"/>
                <a:ea typeface="Comfortaa"/>
                <a:cs typeface="Comfortaa"/>
                <a:sym typeface="Comfortaa"/>
              </a:rPr>
              <a:t>(Ludwig)</a:t>
            </a:r>
            <a:endParaRPr sz="1000">
              <a:solidFill>
                <a:schemeClr val="dk1"/>
              </a:solidFill>
              <a:latin typeface="Comfortaa"/>
              <a:ea typeface="Comfortaa"/>
              <a:cs typeface="Comfortaa"/>
              <a:sym typeface="Comfortaa"/>
            </a:endParaRPr>
          </a:p>
          <a:p>
            <a:pPr indent="-342900" lvl="0" marL="457200" rtl="0" algn="l">
              <a:lnSpc>
                <a:spcPct val="150000"/>
              </a:lnSpc>
              <a:spcBef>
                <a:spcPts val="0"/>
              </a:spcBef>
              <a:spcAft>
                <a:spcPts val="0"/>
              </a:spcAft>
              <a:buClr>
                <a:schemeClr val="dk1"/>
              </a:buClr>
              <a:buSzPts val="1800"/>
              <a:buFont typeface="Comfortaa"/>
              <a:buChar char="★"/>
            </a:pPr>
            <a:r>
              <a:rPr lang="sv">
                <a:solidFill>
                  <a:schemeClr val="dk1"/>
                </a:solidFill>
                <a:latin typeface="Comfortaa"/>
                <a:ea typeface="Comfortaa"/>
                <a:cs typeface="Comfortaa"/>
                <a:sym typeface="Comfortaa"/>
              </a:rPr>
              <a:t>Quiz </a:t>
            </a:r>
            <a:r>
              <a:rPr lang="sv" sz="1000">
                <a:solidFill>
                  <a:schemeClr val="dk1"/>
                </a:solidFill>
                <a:latin typeface="Comfortaa"/>
                <a:ea typeface="Comfortaa"/>
                <a:cs typeface="Comfortaa"/>
                <a:sym typeface="Comfortaa"/>
              </a:rPr>
              <a:t>(Ludwig)</a:t>
            </a:r>
            <a:endParaRPr sz="1000">
              <a:solidFill>
                <a:schemeClr val="dk1"/>
              </a:solidFill>
              <a:latin typeface="Comfortaa"/>
              <a:ea typeface="Comfortaa"/>
              <a:cs typeface="Comfortaa"/>
              <a:sym typeface="Comfortaa"/>
            </a:endParaRPr>
          </a:p>
          <a:p>
            <a:pPr indent="0" lvl="0" marL="457200" rtl="0" algn="l">
              <a:lnSpc>
                <a:spcPct val="150000"/>
              </a:lnSpc>
              <a:spcBef>
                <a:spcPts val="0"/>
              </a:spcBef>
              <a:spcAft>
                <a:spcPts val="0"/>
              </a:spcAft>
              <a:buNone/>
            </a:pPr>
            <a:r>
              <a:t/>
            </a:r>
            <a:endParaRPr sz="10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Clr>
                <a:schemeClr val="dk1"/>
              </a:buClr>
              <a:buSzPts val="1100"/>
              <a:buFont typeface="Arial"/>
              <a:buNone/>
            </a:pPr>
            <a:r>
              <a:t/>
            </a:r>
            <a:endParaRPr sz="2800">
              <a:solidFill>
                <a:schemeClr val="dk1"/>
              </a:solidFill>
            </a:endParaRPr>
          </a:p>
        </p:txBody>
      </p:sp>
      <p:sp>
        <p:nvSpPr>
          <p:cNvPr id="80" name="Google Shape;80;p15"/>
          <p:cNvSpPr/>
          <p:nvPr/>
        </p:nvSpPr>
        <p:spPr>
          <a:xfrm>
            <a:off x="0" y="-39625"/>
            <a:ext cx="9144000" cy="548700"/>
          </a:xfrm>
          <a:prstGeom prst="rect">
            <a:avLst/>
          </a:prstGeom>
          <a:gradFill>
            <a:gsLst>
              <a:gs pos="0">
                <a:srgbClr val="70A5DA"/>
              </a:gs>
              <a:gs pos="50000">
                <a:srgbClr val="539BDB"/>
              </a:gs>
              <a:gs pos="100000">
                <a:srgbClr val="4288C8"/>
              </a:gs>
            </a:gsLst>
            <a:lin ang="5400012"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M_header_ppt.png" id="81" name="Google Shape;81;p15"/>
          <p:cNvPicPr preferRelativeResize="0"/>
          <p:nvPr/>
        </p:nvPicPr>
        <p:blipFill rotWithShape="1">
          <a:blip r:embed="rId3">
            <a:alphaModFix/>
          </a:blip>
          <a:srcRect b="33866" l="0" r="74614" t="0"/>
          <a:stretch/>
        </p:blipFill>
        <p:spPr>
          <a:xfrm>
            <a:off x="276" y="228000"/>
            <a:ext cx="2127501" cy="259125"/>
          </a:xfrm>
          <a:prstGeom prst="rect">
            <a:avLst/>
          </a:prstGeom>
          <a:noFill/>
          <a:ln>
            <a:noFill/>
          </a:ln>
        </p:spPr>
      </p:pic>
      <p:pic>
        <p:nvPicPr>
          <p:cNvPr id="82" name="Google Shape;82;p15"/>
          <p:cNvPicPr preferRelativeResize="0"/>
          <p:nvPr/>
        </p:nvPicPr>
        <p:blipFill>
          <a:blip r:embed="rId4">
            <a:alphaModFix/>
          </a:blip>
          <a:stretch>
            <a:fillRect/>
          </a:stretch>
        </p:blipFill>
        <p:spPr>
          <a:xfrm>
            <a:off x="5738274" y="674101"/>
            <a:ext cx="1259625" cy="548700"/>
          </a:xfrm>
          <a:prstGeom prst="rect">
            <a:avLst/>
          </a:prstGeom>
          <a:noFill/>
          <a:ln>
            <a:noFill/>
          </a:ln>
        </p:spPr>
      </p:pic>
      <p:pic>
        <p:nvPicPr>
          <p:cNvPr id="83" name="Google Shape;83;p15"/>
          <p:cNvPicPr preferRelativeResize="0"/>
          <p:nvPr/>
        </p:nvPicPr>
        <p:blipFill rotWithShape="1">
          <a:blip r:embed="rId5">
            <a:alphaModFix/>
          </a:blip>
          <a:srcRect b="0" l="0" r="0" t="0"/>
          <a:stretch/>
        </p:blipFill>
        <p:spPr>
          <a:xfrm>
            <a:off x="7721100" y="778213"/>
            <a:ext cx="1368000" cy="340475"/>
          </a:xfrm>
          <a:prstGeom prst="rect">
            <a:avLst/>
          </a:prstGeom>
          <a:noFill/>
          <a:ln>
            <a:noFill/>
          </a:ln>
        </p:spPr>
      </p:pic>
      <p:pic>
        <p:nvPicPr>
          <p:cNvPr id="84" name="Google Shape;84;p15"/>
          <p:cNvPicPr preferRelativeResize="0"/>
          <p:nvPr/>
        </p:nvPicPr>
        <p:blipFill rotWithShape="1">
          <a:blip r:embed="rId6">
            <a:alphaModFix/>
          </a:blip>
          <a:srcRect b="0" l="0" r="0" t="0"/>
          <a:stretch/>
        </p:blipFill>
        <p:spPr>
          <a:xfrm>
            <a:off x="7087550" y="674102"/>
            <a:ext cx="751007" cy="548701"/>
          </a:xfrm>
          <a:prstGeom prst="rect">
            <a:avLst/>
          </a:prstGeom>
          <a:noFill/>
          <a:ln>
            <a:noFill/>
          </a:ln>
        </p:spPr>
      </p:pic>
      <p:pic>
        <p:nvPicPr>
          <p:cNvPr id="85" name="Google Shape;85;p15"/>
          <p:cNvPicPr preferRelativeResize="0"/>
          <p:nvPr/>
        </p:nvPicPr>
        <p:blipFill>
          <a:blip r:embed="rId7">
            <a:alphaModFix/>
          </a:blip>
          <a:stretch>
            <a:fillRect/>
          </a:stretch>
        </p:blipFill>
        <p:spPr>
          <a:xfrm>
            <a:off x="6051125" y="1869551"/>
            <a:ext cx="2524125" cy="1809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0">
              <a:srgbClr val="FFFFFF"/>
            </a:gs>
            <a:gs pos="72000">
              <a:srgbClr val="FFFFFF"/>
            </a:gs>
            <a:gs pos="100000">
              <a:srgbClr val="70A4D5"/>
            </a:gs>
          </a:gsLst>
          <a:lin ang="5400012" scaled="0"/>
        </a:gradFill>
      </p:bgPr>
    </p:bg>
    <p:spTree>
      <p:nvGrpSpPr>
        <p:cNvPr id="89" name="Shape 89"/>
        <p:cNvGrpSpPr/>
        <p:nvPr/>
      </p:nvGrpSpPr>
      <p:grpSpPr>
        <a:xfrm>
          <a:off x="0" y="0"/>
          <a:ext cx="0" cy="0"/>
          <a:chOff x="0" y="0"/>
          <a:chExt cx="0" cy="0"/>
        </a:xfrm>
      </p:grpSpPr>
      <p:sp>
        <p:nvSpPr>
          <p:cNvPr id="90" name="Google Shape;9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4400"/>
              <a:buFont typeface="Calibri"/>
              <a:buNone/>
            </a:pPr>
            <a:r>
              <a:rPr lang="sv" sz="3600">
                <a:latin typeface="Calibri"/>
                <a:ea typeface="Calibri"/>
                <a:cs typeface="Calibri"/>
                <a:sym typeface="Calibri"/>
              </a:rPr>
              <a:t>Alfred Nobel </a:t>
            </a:r>
            <a:r>
              <a:rPr lang="sv" sz="2400">
                <a:latin typeface="Calibri"/>
                <a:ea typeface="Calibri"/>
                <a:cs typeface="Calibri"/>
                <a:sym typeface="Calibri"/>
              </a:rPr>
              <a:t>1833-1896</a:t>
            </a:r>
            <a:endParaRPr sz="2400">
              <a:latin typeface="Calibri"/>
              <a:ea typeface="Calibri"/>
              <a:cs typeface="Calibri"/>
              <a:sym typeface="Calibri"/>
            </a:endParaRPr>
          </a:p>
          <a:p>
            <a:pPr indent="0" lvl="0" marL="0" rtl="0" algn="l">
              <a:spcBef>
                <a:spcPts val="0"/>
              </a:spcBef>
              <a:spcAft>
                <a:spcPts val="0"/>
              </a:spcAft>
              <a:buNone/>
            </a:pPr>
            <a:r>
              <a:t/>
            </a:r>
            <a:endParaRPr/>
          </a:p>
        </p:txBody>
      </p:sp>
      <p:sp>
        <p:nvSpPr>
          <p:cNvPr id="91" name="Google Shape;91;p16"/>
          <p:cNvSpPr txBox="1"/>
          <p:nvPr/>
        </p:nvSpPr>
        <p:spPr>
          <a:xfrm>
            <a:off x="176775" y="1514950"/>
            <a:ext cx="6456300" cy="2328300"/>
          </a:xfrm>
          <a:prstGeom prst="rect">
            <a:avLst/>
          </a:prstGeom>
          <a:solidFill>
            <a:srgbClr val="FFFFFF"/>
          </a:solidFill>
          <a:ln cap="flat" cmpd="sng" w="9525">
            <a:solidFill>
              <a:srgbClr val="1E4E79"/>
            </a:solidFill>
            <a:prstDash val="dot"/>
            <a:miter lim="800000"/>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sv" sz="1800">
                <a:solidFill>
                  <a:srgbClr val="CD7F32"/>
                </a:solidFill>
                <a:highlight>
                  <a:srgbClr val="FFFFFF"/>
                </a:highlight>
                <a:latin typeface="Trebuchet MS"/>
                <a:ea typeface="Trebuchet MS"/>
                <a:cs typeface="Trebuchet MS"/>
                <a:sym typeface="Trebuchet MS"/>
              </a:rPr>
              <a:t>Famous For:</a:t>
            </a:r>
            <a:r>
              <a:rPr lang="sv" sz="1800">
                <a:solidFill>
                  <a:srgbClr val="4A4A4A"/>
                </a:solidFill>
                <a:highlight>
                  <a:srgbClr val="FFFFFF"/>
                </a:highlight>
                <a:latin typeface="Trebuchet MS"/>
                <a:ea typeface="Trebuchet MS"/>
                <a:cs typeface="Trebuchet MS"/>
                <a:sym typeface="Trebuchet MS"/>
              </a:rPr>
              <a:t> Invention of dynamite, </a:t>
            </a:r>
            <a:endParaRPr sz="1800">
              <a:solidFill>
                <a:srgbClr val="4A4A4A"/>
              </a:solidFill>
              <a:highlight>
                <a:srgbClr val="FFFFFF"/>
              </a:highlight>
              <a:latin typeface="Trebuchet MS"/>
              <a:ea typeface="Trebuchet MS"/>
              <a:cs typeface="Trebuchet MS"/>
              <a:sym typeface="Trebuchet MS"/>
            </a:endParaRPr>
          </a:p>
          <a:p>
            <a:pPr indent="0" lvl="0" marL="0" rtl="0" algn="l">
              <a:lnSpc>
                <a:spcPct val="90000"/>
              </a:lnSpc>
              <a:spcBef>
                <a:spcPts val="1000"/>
              </a:spcBef>
              <a:spcAft>
                <a:spcPts val="0"/>
              </a:spcAft>
              <a:buNone/>
            </a:pPr>
            <a:r>
              <a:rPr lang="sv" sz="1800">
                <a:solidFill>
                  <a:srgbClr val="4A4A4A"/>
                </a:solidFill>
                <a:highlight>
                  <a:srgbClr val="FFFFFF"/>
                </a:highlight>
                <a:latin typeface="Trebuchet MS"/>
                <a:ea typeface="Trebuchet MS"/>
                <a:cs typeface="Trebuchet MS"/>
                <a:sym typeface="Trebuchet MS"/>
              </a:rPr>
              <a:t>establishment of Nobel Prize</a:t>
            </a:r>
            <a:endParaRPr sz="1800">
              <a:solidFill>
                <a:srgbClr val="4A4A4A"/>
              </a:solidFill>
              <a:highlight>
                <a:srgbClr val="FFFFFF"/>
              </a:highlight>
              <a:latin typeface="Trebuchet MS"/>
              <a:ea typeface="Trebuchet MS"/>
              <a:cs typeface="Trebuchet MS"/>
              <a:sym typeface="Trebuchet MS"/>
            </a:endParaRPr>
          </a:p>
          <a:p>
            <a:pPr indent="0" lvl="0" marL="0" rtl="0" algn="l">
              <a:lnSpc>
                <a:spcPct val="90000"/>
              </a:lnSpc>
              <a:spcBef>
                <a:spcPts val="1000"/>
              </a:spcBef>
              <a:spcAft>
                <a:spcPts val="0"/>
              </a:spcAft>
              <a:buNone/>
            </a:pPr>
            <a:r>
              <a:t/>
            </a:r>
            <a:endParaRPr sz="1800">
              <a:solidFill>
                <a:srgbClr val="4A4A4A"/>
              </a:solidFill>
              <a:highlight>
                <a:srgbClr val="FFFFFF"/>
              </a:highlight>
              <a:latin typeface="Trebuchet MS"/>
              <a:ea typeface="Trebuchet MS"/>
              <a:cs typeface="Trebuchet MS"/>
              <a:sym typeface="Trebuchet MS"/>
            </a:endParaRPr>
          </a:p>
          <a:p>
            <a:pPr indent="0" lvl="0" marL="0" rtl="0" algn="l">
              <a:lnSpc>
                <a:spcPct val="90000"/>
              </a:lnSpc>
              <a:spcBef>
                <a:spcPts val="1000"/>
              </a:spcBef>
              <a:spcAft>
                <a:spcPts val="0"/>
              </a:spcAft>
              <a:buNone/>
            </a:pPr>
            <a:r>
              <a:rPr lang="sv" sz="1800">
                <a:solidFill>
                  <a:srgbClr val="4A4A4A"/>
                </a:solidFill>
                <a:highlight>
                  <a:srgbClr val="FFFFFF"/>
                </a:highlight>
                <a:latin typeface="Trebuchet MS"/>
                <a:ea typeface="Trebuchet MS"/>
                <a:cs typeface="Trebuchet MS"/>
                <a:sym typeface="Trebuchet MS"/>
              </a:rPr>
              <a:t>As the inventor of the dynamite, Alfred Nobel is seen as a chemist, innovator, engineer, and arms manufacturer. </a:t>
            </a:r>
            <a:endParaRPr sz="1800">
              <a:solidFill>
                <a:srgbClr val="4A4A4A"/>
              </a:solidFill>
              <a:highlight>
                <a:srgbClr val="FFFFFF"/>
              </a:highlight>
              <a:latin typeface="Trebuchet MS"/>
              <a:ea typeface="Trebuchet MS"/>
              <a:cs typeface="Trebuchet MS"/>
              <a:sym typeface="Trebuchet MS"/>
            </a:endParaRPr>
          </a:p>
          <a:p>
            <a:pPr indent="0" lvl="0" marL="0" rtl="0" algn="l">
              <a:lnSpc>
                <a:spcPct val="90000"/>
              </a:lnSpc>
              <a:spcBef>
                <a:spcPts val="1000"/>
              </a:spcBef>
              <a:spcAft>
                <a:spcPts val="0"/>
              </a:spcAft>
              <a:buNone/>
            </a:pPr>
            <a:r>
              <a:t/>
            </a:r>
            <a:endParaRPr sz="1800">
              <a:solidFill>
                <a:srgbClr val="4A4A4A"/>
              </a:solidFill>
              <a:highlight>
                <a:srgbClr val="FFFFFF"/>
              </a:highlight>
              <a:latin typeface="Trebuchet MS"/>
              <a:ea typeface="Trebuchet MS"/>
              <a:cs typeface="Trebuchet MS"/>
              <a:sym typeface="Trebuchet MS"/>
            </a:endParaRPr>
          </a:p>
          <a:p>
            <a:pPr indent="0" lvl="0" marL="0" rtl="0" algn="l">
              <a:lnSpc>
                <a:spcPct val="90000"/>
              </a:lnSpc>
              <a:spcBef>
                <a:spcPts val="1000"/>
              </a:spcBef>
              <a:spcAft>
                <a:spcPts val="0"/>
              </a:spcAft>
              <a:buNone/>
            </a:pPr>
            <a:r>
              <a:t/>
            </a:r>
            <a:endParaRPr sz="1800">
              <a:solidFill>
                <a:srgbClr val="4A4A4A"/>
              </a:solidFill>
              <a:highlight>
                <a:srgbClr val="FFFFFF"/>
              </a:highlight>
              <a:latin typeface="Trebuchet MS"/>
              <a:ea typeface="Trebuchet MS"/>
              <a:cs typeface="Trebuchet MS"/>
              <a:sym typeface="Trebuchet MS"/>
            </a:endParaRPr>
          </a:p>
        </p:txBody>
      </p:sp>
      <p:sp>
        <p:nvSpPr>
          <p:cNvPr id="92" name="Google Shape;92;p16"/>
          <p:cNvSpPr/>
          <p:nvPr/>
        </p:nvSpPr>
        <p:spPr>
          <a:xfrm>
            <a:off x="0" y="-39625"/>
            <a:ext cx="9144000" cy="548700"/>
          </a:xfrm>
          <a:prstGeom prst="rect">
            <a:avLst/>
          </a:prstGeom>
          <a:gradFill>
            <a:gsLst>
              <a:gs pos="0">
                <a:srgbClr val="70A5DA"/>
              </a:gs>
              <a:gs pos="50000">
                <a:srgbClr val="539BDB"/>
              </a:gs>
              <a:gs pos="100000">
                <a:srgbClr val="4288C8"/>
              </a:gs>
            </a:gsLst>
            <a:lin ang="5400012"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M_header_ppt.png" id="93" name="Google Shape;93;p16"/>
          <p:cNvPicPr preferRelativeResize="0"/>
          <p:nvPr/>
        </p:nvPicPr>
        <p:blipFill rotWithShape="1">
          <a:blip r:embed="rId3">
            <a:alphaModFix/>
          </a:blip>
          <a:srcRect b="33866" l="0" r="74614" t="0"/>
          <a:stretch/>
        </p:blipFill>
        <p:spPr>
          <a:xfrm>
            <a:off x="276" y="228000"/>
            <a:ext cx="2127501" cy="259125"/>
          </a:xfrm>
          <a:prstGeom prst="rect">
            <a:avLst/>
          </a:prstGeom>
          <a:noFill/>
          <a:ln>
            <a:noFill/>
          </a:ln>
        </p:spPr>
      </p:pic>
      <p:pic>
        <p:nvPicPr>
          <p:cNvPr id="94" name="Google Shape;94;p16"/>
          <p:cNvPicPr preferRelativeResize="0"/>
          <p:nvPr/>
        </p:nvPicPr>
        <p:blipFill>
          <a:blip r:embed="rId4">
            <a:alphaModFix/>
          </a:blip>
          <a:stretch>
            <a:fillRect/>
          </a:stretch>
        </p:blipFill>
        <p:spPr>
          <a:xfrm>
            <a:off x="5738274" y="674101"/>
            <a:ext cx="1259625" cy="548700"/>
          </a:xfrm>
          <a:prstGeom prst="rect">
            <a:avLst/>
          </a:prstGeom>
          <a:noFill/>
          <a:ln>
            <a:noFill/>
          </a:ln>
        </p:spPr>
      </p:pic>
      <p:pic>
        <p:nvPicPr>
          <p:cNvPr id="95" name="Google Shape;95;p16"/>
          <p:cNvPicPr preferRelativeResize="0"/>
          <p:nvPr/>
        </p:nvPicPr>
        <p:blipFill rotWithShape="1">
          <a:blip r:embed="rId5">
            <a:alphaModFix/>
          </a:blip>
          <a:srcRect b="0" l="0" r="0" t="0"/>
          <a:stretch/>
        </p:blipFill>
        <p:spPr>
          <a:xfrm>
            <a:off x="7721100" y="778213"/>
            <a:ext cx="1368000" cy="340475"/>
          </a:xfrm>
          <a:prstGeom prst="rect">
            <a:avLst/>
          </a:prstGeom>
          <a:noFill/>
          <a:ln>
            <a:noFill/>
          </a:ln>
        </p:spPr>
      </p:pic>
      <p:pic>
        <p:nvPicPr>
          <p:cNvPr id="96" name="Google Shape;96;p16"/>
          <p:cNvPicPr preferRelativeResize="0"/>
          <p:nvPr/>
        </p:nvPicPr>
        <p:blipFill rotWithShape="1">
          <a:blip r:embed="rId6">
            <a:alphaModFix/>
          </a:blip>
          <a:srcRect b="0" l="0" r="0" t="0"/>
          <a:stretch/>
        </p:blipFill>
        <p:spPr>
          <a:xfrm>
            <a:off x="7083150" y="674089"/>
            <a:ext cx="751007" cy="548701"/>
          </a:xfrm>
          <a:prstGeom prst="rect">
            <a:avLst/>
          </a:prstGeom>
          <a:noFill/>
          <a:ln>
            <a:noFill/>
          </a:ln>
        </p:spPr>
      </p:pic>
      <p:pic>
        <p:nvPicPr>
          <p:cNvPr id="97" name="Google Shape;97;p16"/>
          <p:cNvPicPr preferRelativeResize="0"/>
          <p:nvPr/>
        </p:nvPicPr>
        <p:blipFill>
          <a:blip r:embed="rId7">
            <a:alphaModFix/>
          </a:blip>
          <a:stretch>
            <a:fillRect/>
          </a:stretch>
        </p:blipFill>
        <p:spPr>
          <a:xfrm>
            <a:off x="7044725" y="1556126"/>
            <a:ext cx="1905000" cy="2524125"/>
          </a:xfrm>
          <a:prstGeom prst="rect">
            <a:avLst/>
          </a:prstGeom>
          <a:noFill/>
          <a:ln>
            <a:noFill/>
          </a:ln>
        </p:spPr>
      </p:pic>
      <p:pic>
        <p:nvPicPr>
          <p:cNvPr id="98" name="Google Shape;98;p16"/>
          <p:cNvPicPr preferRelativeResize="0"/>
          <p:nvPr/>
        </p:nvPicPr>
        <p:blipFill>
          <a:blip r:embed="rId8">
            <a:alphaModFix/>
          </a:blip>
          <a:stretch>
            <a:fillRect/>
          </a:stretch>
        </p:blipFill>
        <p:spPr>
          <a:xfrm>
            <a:off x="4899900" y="1560800"/>
            <a:ext cx="1259625" cy="1242925"/>
          </a:xfrm>
          <a:prstGeom prst="rect">
            <a:avLst/>
          </a:prstGeom>
          <a:noFill/>
          <a:ln>
            <a:noFill/>
          </a:ln>
        </p:spPr>
      </p:pic>
      <p:sp>
        <p:nvSpPr>
          <p:cNvPr id="99" name="Google Shape;99;p16"/>
          <p:cNvSpPr txBox="1"/>
          <p:nvPr/>
        </p:nvSpPr>
        <p:spPr>
          <a:xfrm>
            <a:off x="7044725" y="4149975"/>
            <a:ext cx="19050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 sz="1000" u="sng">
                <a:solidFill>
                  <a:srgbClr val="0094D2"/>
                </a:solidFill>
                <a:highlight>
                  <a:srgbClr val="FFFFFF"/>
                </a:highlight>
                <a:latin typeface="Trebuchet MS"/>
                <a:ea typeface="Trebuchet MS"/>
                <a:cs typeface="Trebuchet MS"/>
                <a:sym typeface="Trebuchet MS"/>
                <a:hlinkClick r:id="rId9"/>
              </a:rPr>
              <a:t>Alfred Nobel (1833–1896)</a:t>
            </a:r>
            <a:endParaRPr/>
          </a:p>
        </p:txBody>
      </p:sp>
      <p:pic>
        <p:nvPicPr>
          <p:cNvPr descr="Sverige bättre än Skandinavien? - hintland.com" id="100" name="Google Shape;100;p16"/>
          <p:cNvPicPr preferRelativeResize="0"/>
          <p:nvPr/>
        </p:nvPicPr>
        <p:blipFill rotWithShape="1">
          <a:blip r:embed="rId10">
            <a:alphaModFix/>
          </a:blip>
          <a:srcRect b="0" l="0" r="0" t="0"/>
          <a:stretch/>
        </p:blipFill>
        <p:spPr>
          <a:xfrm>
            <a:off x="4447099" y="635825"/>
            <a:ext cx="723875" cy="482850"/>
          </a:xfrm>
          <a:prstGeom prst="rect">
            <a:avLst/>
          </a:prstGeom>
          <a:noFill/>
          <a:ln>
            <a:noFill/>
          </a:ln>
        </p:spPr>
      </p:pic>
      <p:sp>
        <p:nvSpPr>
          <p:cNvPr id="101" name="Google Shape;101;p16"/>
          <p:cNvSpPr txBox="1"/>
          <p:nvPr/>
        </p:nvSpPr>
        <p:spPr>
          <a:xfrm>
            <a:off x="650150" y="404077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0">
              <a:srgbClr val="FFFFFF"/>
            </a:gs>
            <a:gs pos="72000">
              <a:srgbClr val="FFFFFF"/>
            </a:gs>
            <a:gs pos="100000">
              <a:srgbClr val="70A4D5"/>
            </a:gs>
          </a:gsLst>
          <a:lin ang="5400012" scaled="0"/>
        </a:gradFill>
      </p:bgPr>
    </p:bg>
    <p:spTree>
      <p:nvGrpSpPr>
        <p:cNvPr id="105" name="Shape 105"/>
        <p:cNvGrpSpPr/>
        <p:nvPr/>
      </p:nvGrpSpPr>
      <p:grpSpPr>
        <a:xfrm>
          <a:off x="0" y="0"/>
          <a:ext cx="0" cy="0"/>
          <a:chOff x="0" y="0"/>
          <a:chExt cx="0" cy="0"/>
        </a:xfrm>
      </p:grpSpPr>
      <p:sp>
        <p:nvSpPr>
          <p:cNvPr id="106" name="Google Shape;10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4400"/>
              <a:buFont typeface="Calibri"/>
              <a:buNone/>
            </a:pPr>
            <a:r>
              <a:rPr lang="sv" sz="3600">
                <a:latin typeface="Calibri"/>
                <a:ea typeface="Calibri"/>
                <a:cs typeface="Calibri"/>
                <a:sym typeface="Calibri"/>
              </a:rPr>
              <a:t>Alfred Nobel </a:t>
            </a:r>
            <a:r>
              <a:rPr lang="sv" sz="2400">
                <a:latin typeface="Calibri"/>
                <a:ea typeface="Calibri"/>
                <a:cs typeface="Calibri"/>
                <a:sym typeface="Calibri"/>
              </a:rPr>
              <a:t>1833-1896</a:t>
            </a:r>
            <a:endParaRPr sz="2400">
              <a:latin typeface="Calibri"/>
              <a:ea typeface="Calibri"/>
              <a:cs typeface="Calibri"/>
              <a:sym typeface="Calibri"/>
            </a:endParaRPr>
          </a:p>
          <a:p>
            <a:pPr indent="0" lvl="0" marL="0" rtl="0" algn="l">
              <a:spcBef>
                <a:spcPts val="0"/>
              </a:spcBef>
              <a:spcAft>
                <a:spcPts val="0"/>
              </a:spcAft>
              <a:buNone/>
            </a:pPr>
            <a:r>
              <a:t/>
            </a:r>
            <a:endParaRPr/>
          </a:p>
        </p:txBody>
      </p:sp>
      <p:sp>
        <p:nvSpPr>
          <p:cNvPr id="107" name="Google Shape;107;p17"/>
          <p:cNvSpPr/>
          <p:nvPr/>
        </p:nvSpPr>
        <p:spPr>
          <a:xfrm>
            <a:off x="0" y="-39625"/>
            <a:ext cx="9144000" cy="548700"/>
          </a:xfrm>
          <a:prstGeom prst="rect">
            <a:avLst/>
          </a:prstGeom>
          <a:gradFill>
            <a:gsLst>
              <a:gs pos="0">
                <a:srgbClr val="70A5DA"/>
              </a:gs>
              <a:gs pos="50000">
                <a:srgbClr val="539BDB"/>
              </a:gs>
              <a:gs pos="100000">
                <a:srgbClr val="4288C8"/>
              </a:gs>
            </a:gsLst>
            <a:lin ang="5400012"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M_header_ppt.png" id="108" name="Google Shape;108;p17"/>
          <p:cNvPicPr preferRelativeResize="0"/>
          <p:nvPr/>
        </p:nvPicPr>
        <p:blipFill rotWithShape="1">
          <a:blip r:embed="rId3">
            <a:alphaModFix/>
          </a:blip>
          <a:srcRect b="33866" l="0" r="74614" t="0"/>
          <a:stretch/>
        </p:blipFill>
        <p:spPr>
          <a:xfrm>
            <a:off x="276" y="228000"/>
            <a:ext cx="2127501" cy="259125"/>
          </a:xfrm>
          <a:prstGeom prst="rect">
            <a:avLst/>
          </a:prstGeom>
          <a:noFill/>
          <a:ln>
            <a:noFill/>
          </a:ln>
        </p:spPr>
      </p:pic>
      <p:pic>
        <p:nvPicPr>
          <p:cNvPr id="109" name="Google Shape;109;p17"/>
          <p:cNvPicPr preferRelativeResize="0"/>
          <p:nvPr/>
        </p:nvPicPr>
        <p:blipFill>
          <a:blip r:embed="rId4">
            <a:alphaModFix/>
          </a:blip>
          <a:stretch>
            <a:fillRect/>
          </a:stretch>
        </p:blipFill>
        <p:spPr>
          <a:xfrm>
            <a:off x="5738274" y="674101"/>
            <a:ext cx="1259625" cy="548700"/>
          </a:xfrm>
          <a:prstGeom prst="rect">
            <a:avLst/>
          </a:prstGeom>
          <a:noFill/>
          <a:ln>
            <a:noFill/>
          </a:ln>
        </p:spPr>
      </p:pic>
      <p:pic>
        <p:nvPicPr>
          <p:cNvPr id="110" name="Google Shape;110;p17"/>
          <p:cNvPicPr preferRelativeResize="0"/>
          <p:nvPr/>
        </p:nvPicPr>
        <p:blipFill rotWithShape="1">
          <a:blip r:embed="rId5">
            <a:alphaModFix/>
          </a:blip>
          <a:srcRect b="0" l="0" r="0" t="0"/>
          <a:stretch/>
        </p:blipFill>
        <p:spPr>
          <a:xfrm>
            <a:off x="7721100" y="778213"/>
            <a:ext cx="1368000" cy="340475"/>
          </a:xfrm>
          <a:prstGeom prst="rect">
            <a:avLst/>
          </a:prstGeom>
          <a:noFill/>
          <a:ln>
            <a:noFill/>
          </a:ln>
        </p:spPr>
      </p:pic>
      <p:pic>
        <p:nvPicPr>
          <p:cNvPr id="111" name="Google Shape;111;p17"/>
          <p:cNvPicPr preferRelativeResize="0"/>
          <p:nvPr/>
        </p:nvPicPr>
        <p:blipFill rotWithShape="1">
          <a:blip r:embed="rId6">
            <a:alphaModFix/>
          </a:blip>
          <a:srcRect b="0" l="0" r="0" t="0"/>
          <a:stretch/>
        </p:blipFill>
        <p:spPr>
          <a:xfrm>
            <a:off x="7083150" y="674089"/>
            <a:ext cx="751007" cy="548701"/>
          </a:xfrm>
          <a:prstGeom prst="rect">
            <a:avLst/>
          </a:prstGeom>
          <a:noFill/>
          <a:ln>
            <a:noFill/>
          </a:ln>
        </p:spPr>
      </p:pic>
      <p:pic>
        <p:nvPicPr>
          <p:cNvPr descr="Sverige bättre än Skandinavien? - hintland.com" id="112" name="Google Shape;112;p17"/>
          <p:cNvPicPr preferRelativeResize="0"/>
          <p:nvPr/>
        </p:nvPicPr>
        <p:blipFill rotWithShape="1">
          <a:blip r:embed="rId7">
            <a:alphaModFix/>
          </a:blip>
          <a:srcRect b="0" l="0" r="0" t="0"/>
          <a:stretch/>
        </p:blipFill>
        <p:spPr>
          <a:xfrm>
            <a:off x="4447099" y="635825"/>
            <a:ext cx="723875" cy="482850"/>
          </a:xfrm>
          <a:prstGeom prst="rect">
            <a:avLst/>
          </a:prstGeom>
          <a:noFill/>
          <a:ln>
            <a:noFill/>
          </a:ln>
        </p:spPr>
      </p:pic>
      <p:pic>
        <p:nvPicPr>
          <p:cNvPr descr="Learn about the life of Alfred Nobel by watching this amazing animated video by Edupedia World. Alfred Nobel has been regarded as one of the most innovating scientist in the world, who 'blessed' the world with the discovery of dynamite. Little did he know that such an invention he made for helping humanity would become widely used in warfare for greed. In order to compensate for his invention, he came up with the Nobel Peace prize. Alfred Nobel was a very wise and humble man, do let us know if you liked this video in the comments below and check out our other animated famous personality videos @ Edupedia World!" id="113" name="Google Shape;113;p17" title="Alfred Nobel | Biography of Alfred Nobel | Dynamite Inventor | Nobel Prize | Amazing Animated Video">
            <a:hlinkClick r:id="rId8"/>
          </p:cNvPr>
          <p:cNvPicPr preferRelativeResize="0"/>
          <p:nvPr/>
        </p:nvPicPr>
        <p:blipFill>
          <a:blip r:embed="rId9">
            <a:alphaModFix/>
          </a:blip>
          <a:stretch>
            <a:fillRect/>
          </a:stretch>
        </p:blipFill>
        <p:spPr>
          <a:xfrm>
            <a:off x="925950" y="1506875"/>
            <a:ext cx="3723750" cy="2792825"/>
          </a:xfrm>
          <a:prstGeom prst="rect">
            <a:avLst/>
          </a:prstGeom>
          <a:noFill/>
          <a:ln>
            <a:noFill/>
          </a:ln>
        </p:spPr>
      </p:pic>
      <p:pic>
        <p:nvPicPr>
          <p:cNvPr id="114" name="Google Shape;114;p17"/>
          <p:cNvPicPr preferRelativeResize="0"/>
          <p:nvPr/>
        </p:nvPicPr>
        <p:blipFill>
          <a:blip r:embed="rId10">
            <a:alphaModFix/>
          </a:blip>
          <a:stretch>
            <a:fillRect/>
          </a:stretch>
        </p:blipFill>
        <p:spPr>
          <a:xfrm>
            <a:off x="6451900" y="1506875"/>
            <a:ext cx="1960160" cy="2597200"/>
          </a:xfrm>
          <a:prstGeom prst="rect">
            <a:avLst/>
          </a:prstGeom>
          <a:noFill/>
          <a:ln>
            <a:noFill/>
          </a:ln>
        </p:spPr>
      </p:pic>
      <p:sp>
        <p:nvSpPr>
          <p:cNvPr id="115" name="Google Shape;115;p17"/>
          <p:cNvSpPr txBox="1"/>
          <p:nvPr/>
        </p:nvSpPr>
        <p:spPr>
          <a:xfrm>
            <a:off x="6639313" y="4163875"/>
            <a:ext cx="19050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 sz="1000" u="sng">
                <a:solidFill>
                  <a:srgbClr val="0094D2"/>
                </a:solidFill>
                <a:highlight>
                  <a:srgbClr val="FFFFFF"/>
                </a:highlight>
                <a:latin typeface="Trebuchet MS"/>
                <a:ea typeface="Trebuchet MS"/>
                <a:cs typeface="Trebuchet MS"/>
                <a:sym typeface="Trebuchet MS"/>
                <a:hlinkClick r:id="rId11"/>
              </a:rPr>
              <a:t>Alfred Nobel (1833–1896)</a:t>
            </a:r>
            <a:endParaRPr/>
          </a:p>
        </p:txBody>
      </p:sp>
      <p:sp>
        <p:nvSpPr>
          <p:cNvPr id="116" name="Google Shape;116;p17"/>
          <p:cNvSpPr txBox="1"/>
          <p:nvPr/>
        </p:nvSpPr>
        <p:spPr>
          <a:xfrm>
            <a:off x="436200" y="4526275"/>
            <a:ext cx="8520600" cy="134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2300">
                <a:solidFill>
                  <a:schemeClr val="dk1"/>
                </a:solidFill>
                <a:highlight>
                  <a:srgbClr val="FFFFFF"/>
                </a:highlight>
                <a:latin typeface="Roboto"/>
                <a:ea typeface="Roboto"/>
                <a:cs typeface="Roboto"/>
                <a:sym typeface="Roboto"/>
              </a:rPr>
              <a:t> Biography of Alfred Nobel | Dynamite Inventor | Nobel Prize | </a:t>
            </a:r>
            <a:endParaRPr sz="2300">
              <a:solidFill>
                <a:schemeClr val="dk1"/>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0">
              <a:srgbClr val="FFFFFF"/>
            </a:gs>
            <a:gs pos="72000">
              <a:srgbClr val="FFFFFF"/>
            </a:gs>
            <a:gs pos="100000">
              <a:srgbClr val="70A4D5"/>
            </a:gs>
          </a:gsLst>
          <a:lin ang="5400012" scaled="0"/>
        </a:gradFill>
      </p:bgPr>
    </p:bg>
    <p:spTree>
      <p:nvGrpSpPr>
        <p:cNvPr id="120" name="Shape 120"/>
        <p:cNvGrpSpPr/>
        <p:nvPr/>
      </p:nvGrpSpPr>
      <p:grpSpPr>
        <a:xfrm>
          <a:off x="0" y="0"/>
          <a:ext cx="0" cy="0"/>
          <a:chOff x="0" y="0"/>
          <a:chExt cx="0" cy="0"/>
        </a:xfrm>
      </p:grpSpPr>
      <p:sp>
        <p:nvSpPr>
          <p:cNvPr id="121" name="Google Shape;12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Who invented the periodic table?</a:t>
            </a:r>
            <a:endParaRPr/>
          </a:p>
        </p:txBody>
      </p:sp>
      <p:pic>
        <p:nvPicPr>
          <p:cNvPr id="122" name="Google Shape;122;p18"/>
          <p:cNvPicPr preferRelativeResize="0"/>
          <p:nvPr/>
        </p:nvPicPr>
        <p:blipFill>
          <a:blip r:embed="rId3">
            <a:alphaModFix/>
          </a:blip>
          <a:stretch>
            <a:fillRect/>
          </a:stretch>
        </p:blipFill>
        <p:spPr>
          <a:xfrm>
            <a:off x="76600" y="2206025"/>
            <a:ext cx="4023501" cy="2874401"/>
          </a:xfrm>
          <a:prstGeom prst="rect">
            <a:avLst/>
          </a:prstGeom>
          <a:noFill/>
          <a:ln>
            <a:noFill/>
          </a:ln>
        </p:spPr>
      </p:pic>
      <p:pic>
        <p:nvPicPr>
          <p:cNvPr id="123" name="Google Shape;123;p18"/>
          <p:cNvPicPr preferRelativeResize="0"/>
          <p:nvPr/>
        </p:nvPicPr>
        <p:blipFill>
          <a:blip r:embed="rId4">
            <a:alphaModFix/>
          </a:blip>
          <a:stretch>
            <a:fillRect/>
          </a:stretch>
        </p:blipFill>
        <p:spPr>
          <a:xfrm>
            <a:off x="5564726" y="2571750"/>
            <a:ext cx="3414125" cy="2373884"/>
          </a:xfrm>
          <a:prstGeom prst="rect">
            <a:avLst/>
          </a:prstGeom>
          <a:noFill/>
          <a:ln>
            <a:noFill/>
          </a:ln>
        </p:spPr>
      </p:pic>
      <p:pic>
        <p:nvPicPr>
          <p:cNvPr id="124" name="Google Shape;124;p18"/>
          <p:cNvPicPr preferRelativeResize="0"/>
          <p:nvPr/>
        </p:nvPicPr>
        <p:blipFill>
          <a:blip r:embed="rId5">
            <a:alphaModFix/>
          </a:blip>
          <a:stretch>
            <a:fillRect/>
          </a:stretch>
        </p:blipFill>
        <p:spPr>
          <a:xfrm>
            <a:off x="6168175" y="1118675"/>
            <a:ext cx="1704725" cy="2169650"/>
          </a:xfrm>
          <a:prstGeom prst="rect">
            <a:avLst/>
          </a:prstGeom>
          <a:noFill/>
          <a:ln>
            <a:noFill/>
          </a:ln>
        </p:spPr>
      </p:pic>
      <p:sp>
        <p:nvSpPr>
          <p:cNvPr id="125" name="Google Shape;125;p18"/>
          <p:cNvSpPr txBox="1"/>
          <p:nvPr>
            <p:ph type="title"/>
          </p:nvPr>
        </p:nvSpPr>
        <p:spPr>
          <a:xfrm>
            <a:off x="311700" y="1118675"/>
            <a:ext cx="2829900" cy="3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400" u="sng">
                <a:solidFill>
                  <a:schemeClr val="hlink"/>
                </a:solidFill>
                <a:hlinkClick r:id="rId6"/>
              </a:rPr>
              <a:t>exercise</a:t>
            </a:r>
            <a:endParaRPr/>
          </a:p>
        </p:txBody>
      </p:sp>
      <p:sp>
        <p:nvSpPr>
          <p:cNvPr id="126" name="Google Shape;126;p18"/>
          <p:cNvSpPr/>
          <p:nvPr/>
        </p:nvSpPr>
        <p:spPr>
          <a:xfrm>
            <a:off x="0" y="-39625"/>
            <a:ext cx="9144000" cy="548700"/>
          </a:xfrm>
          <a:prstGeom prst="rect">
            <a:avLst/>
          </a:prstGeom>
          <a:gradFill>
            <a:gsLst>
              <a:gs pos="0">
                <a:srgbClr val="70A5DA"/>
              </a:gs>
              <a:gs pos="50000">
                <a:srgbClr val="539BDB"/>
              </a:gs>
              <a:gs pos="100000">
                <a:srgbClr val="4288C8"/>
              </a:gs>
            </a:gsLst>
            <a:lin ang="5400012"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M_header_ppt.png" id="127" name="Google Shape;127;p18"/>
          <p:cNvPicPr preferRelativeResize="0"/>
          <p:nvPr/>
        </p:nvPicPr>
        <p:blipFill rotWithShape="1">
          <a:blip r:embed="rId7">
            <a:alphaModFix/>
          </a:blip>
          <a:srcRect b="33866" l="0" r="74614" t="0"/>
          <a:stretch/>
        </p:blipFill>
        <p:spPr>
          <a:xfrm>
            <a:off x="276" y="228000"/>
            <a:ext cx="2127501" cy="259125"/>
          </a:xfrm>
          <a:prstGeom prst="rect">
            <a:avLst/>
          </a:prstGeom>
          <a:noFill/>
          <a:ln>
            <a:noFill/>
          </a:ln>
        </p:spPr>
      </p:pic>
      <p:pic>
        <p:nvPicPr>
          <p:cNvPr id="128" name="Google Shape;128;p18"/>
          <p:cNvPicPr preferRelativeResize="0"/>
          <p:nvPr/>
        </p:nvPicPr>
        <p:blipFill>
          <a:blip r:embed="rId8">
            <a:alphaModFix/>
          </a:blip>
          <a:stretch>
            <a:fillRect/>
          </a:stretch>
        </p:blipFill>
        <p:spPr>
          <a:xfrm>
            <a:off x="5738274" y="674101"/>
            <a:ext cx="1259625" cy="548700"/>
          </a:xfrm>
          <a:prstGeom prst="rect">
            <a:avLst/>
          </a:prstGeom>
          <a:noFill/>
          <a:ln>
            <a:noFill/>
          </a:ln>
        </p:spPr>
      </p:pic>
      <p:pic>
        <p:nvPicPr>
          <p:cNvPr id="129" name="Google Shape;129;p18"/>
          <p:cNvPicPr preferRelativeResize="0"/>
          <p:nvPr/>
        </p:nvPicPr>
        <p:blipFill rotWithShape="1">
          <a:blip r:embed="rId9">
            <a:alphaModFix/>
          </a:blip>
          <a:srcRect b="0" l="0" r="0" t="0"/>
          <a:stretch/>
        </p:blipFill>
        <p:spPr>
          <a:xfrm>
            <a:off x="7721100" y="778213"/>
            <a:ext cx="1368000" cy="340475"/>
          </a:xfrm>
          <a:prstGeom prst="rect">
            <a:avLst/>
          </a:prstGeom>
          <a:noFill/>
          <a:ln>
            <a:noFill/>
          </a:ln>
        </p:spPr>
      </p:pic>
      <p:pic>
        <p:nvPicPr>
          <p:cNvPr id="130" name="Google Shape;130;p18"/>
          <p:cNvPicPr preferRelativeResize="0"/>
          <p:nvPr/>
        </p:nvPicPr>
        <p:blipFill rotWithShape="1">
          <a:blip r:embed="rId10">
            <a:alphaModFix/>
          </a:blip>
          <a:srcRect b="0" l="0" r="0" t="0"/>
          <a:stretch/>
        </p:blipFill>
        <p:spPr>
          <a:xfrm>
            <a:off x="7087550" y="674102"/>
            <a:ext cx="751007" cy="548701"/>
          </a:xfrm>
          <a:prstGeom prst="rect">
            <a:avLst/>
          </a:prstGeom>
          <a:noFill/>
          <a:ln>
            <a:noFill/>
          </a:ln>
        </p:spPr>
      </p:pic>
      <p:sp>
        <p:nvSpPr>
          <p:cNvPr id="131" name="Google Shape;131;p18"/>
          <p:cNvSpPr txBox="1"/>
          <p:nvPr/>
        </p:nvSpPr>
        <p:spPr>
          <a:xfrm>
            <a:off x="2877300" y="1118675"/>
            <a:ext cx="2380800" cy="13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a:t>Questions:</a:t>
            </a:r>
            <a:endParaRPr/>
          </a:p>
          <a:p>
            <a:pPr indent="-298450" lvl="0" marL="457200" rtl="0" algn="l">
              <a:spcBef>
                <a:spcPts val="0"/>
              </a:spcBef>
              <a:spcAft>
                <a:spcPts val="0"/>
              </a:spcAft>
              <a:buSzPts val="1100"/>
              <a:buAutoNum type="arabicPeriod"/>
            </a:pPr>
            <a:r>
              <a:rPr lang="sv" sz="1100"/>
              <a:t>What period and group does gold belong to?</a:t>
            </a:r>
            <a:endParaRPr sz="1100"/>
          </a:p>
          <a:p>
            <a:pPr indent="-298450" lvl="0" marL="457200" rtl="0" algn="l">
              <a:spcBef>
                <a:spcPts val="0"/>
              </a:spcBef>
              <a:spcAft>
                <a:spcPts val="0"/>
              </a:spcAft>
              <a:buSzPts val="1100"/>
              <a:buAutoNum type="arabicPeriod"/>
            </a:pPr>
            <a:r>
              <a:rPr lang="sv" sz="1100"/>
              <a:t>How many units does water weigh.</a:t>
            </a:r>
            <a:endParaRPr sz="1100"/>
          </a:p>
          <a:p>
            <a:pPr indent="-298450" lvl="0" marL="457200" rtl="0" algn="l">
              <a:spcBef>
                <a:spcPts val="0"/>
              </a:spcBef>
              <a:spcAft>
                <a:spcPts val="0"/>
              </a:spcAft>
              <a:buSzPts val="1100"/>
              <a:buAutoNum type="arabicPeriod"/>
            </a:pPr>
            <a:r>
              <a:rPr lang="sv" sz="1100"/>
              <a:t>which group does the alkali metals belong to?</a:t>
            </a:r>
            <a:endParaRPr sz="1100"/>
          </a:p>
          <a:p>
            <a:pPr indent="0" lvl="0" marL="457200" rtl="0" algn="l">
              <a:spcBef>
                <a:spcPts val="0"/>
              </a:spcBef>
              <a:spcAft>
                <a:spcPts val="0"/>
              </a:spcAft>
              <a:buNone/>
            </a:pPr>
            <a:r>
              <a:t/>
            </a:r>
            <a:endParaRPr sz="1100"/>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12009275" y="3372950"/>
            <a:ext cx="4793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a:off x="0" y="-39625"/>
            <a:ext cx="9144000" cy="548700"/>
          </a:xfrm>
          <a:prstGeom prst="rect">
            <a:avLst/>
          </a:prstGeom>
          <a:gradFill>
            <a:gsLst>
              <a:gs pos="0">
                <a:srgbClr val="70A5DA"/>
              </a:gs>
              <a:gs pos="50000">
                <a:srgbClr val="539BDB"/>
              </a:gs>
              <a:gs pos="100000">
                <a:srgbClr val="4288C8"/>
              </a:gs>
            </a:gsLst>
            <a:lin ang="5400012"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M_header_ppt.png" id="138" name="Google Shape;138;p19"/>
          <p:cNvPicPr preferRelativeResize="0"/>
          <p:nvPr/>
        </p:nvPicPr>
        <p:blipFill rotWithShape="1">
          <a:blip r:embed="rId3">
            <a:alphaModFix/>
          </a:blip>
          <a:srcRect b="33866" l="0" r="74614" t="0"/>
          <a:stretch/>
        </p:blipFill>
        <p:spPr>
          <a:xfrm>
            <a:off x="276" y="228000"/>
            <a:ext cx="2127501" cy="259125"/>
          </a:xfrm>
          <a:prstGeom prst="rect">
            <a:avLst/>
          </a:prstGeom>
          <a:noFill/>
          <a:ln>
            <a:noFill/>
          </a:ln>
        </p:spPr>
      </p:pic>
      <p:pic>
        <p:nvPicPr>
          <p:cNvPr id="139" name="Google Shape;139;p19"/>
          <p:cNvPicPr preferRelativeResize="0"/>
          <p:nvPr/>
        </p:nvPicPr>
        <p:blipFill>
          <a:blip r:embed="rId4">
            <a:alphaModFix/>
          </a:blip>
          <a:stretch>
            <a:fillRect/>
          </a:stretch>
        </p:blipFill>
        <p:spPr>
          <a:xfrm>
            <a:off x="5738274" y="674101"/>
            <a:ext cx="1259625" cy="548700"/>
          </a:xfrm>
          <a:prstGeom prst="rect">
            <a:avLst/>
          </a:prstGeom>
          <a:noFill/>
          <a:ln>
            <a:noFill/>
          </a:ln>
        </p:spPr>
      </p:pic>
      <p:pic>
        <p:nvPicPr>
          <p:cNvPr id="140" name="Google Shape;140;p19"/>
          <p:cNvPicPr preferRelativeResize="0"/>
          <p:nvPr/>
        </p:nvPicPr>
        <p:blipFill rotWithShape="1">
          <a:blip r:embed="rId5">
            <a:alphaModFix/>
          </a:blip>
          <a:srcRect b="0" l="0" r="0" t="0"/>
          <a:stretch/>
        </p:blipFill>
        <p:spPr>
          <a:xfrm>
            <a:off x="7721100" y="778213"/>
            <a:ext cx="1368000" cy="340475"/>
          </a:xfrm>
          <a:prstGeom prst="rect">
            <a:avLst/>
          </a:prstGeom>
          <a:noFill/>
          <a:ln>
            <a:noFill/>
          </a:ln>
        </p:spPr>
      </p:pic>
      <p:pic>
        <p:nvPicPr>
          <p:cNvPr id="141" name="Google Shape;141;p19"/>
          <p:cNvPicPr preferRelativeResize="0"/>
          <p:nvPr/>
        </p:nvPicPr>
        <p:blipFill rotWithShape="1">
          <a:blip r:embed="rId6">
            <a:alphaModFix/>
          </a:blip>
          <a:srcRect b="0" l="0" r="0" t="0"/>
          <a:stretch/>
        </p:blipFill>
        <p:spPr>
          <a:xfrm>
            <a:off x="7087550" y="674102"/>
            <a:ext cx="751007" cy="548701"/>
          </a:xfrm>
          <a:prstGeom prst="rect">
            <a:avLst/>
          </a:prstGeom>
          <a:noFill/>
          <a:ln>
            <a:noFill/>
          </a:ln>
        </p:spPr>
      </p:pic>
      <p:pic>
        <p:nvPicPr>
          <p:cNvPr id="142" name="Google Shape;142;p19"/>
          <p:cNvPicPr preferRelativeResize="0"/>
          <p:nvPr/>
        </p:nvPicPr>
        <p:blipFill>
          <a:blip r:embed="rId7">
            <a:alphaModFix/>
          </a:blip>
          <a:stretch>
            <a:fillRect/>
          </a:stretch>
        </p:blipFill>
        <p:spPr>
          <a:xfrm>
            <a:off x="713912" y="1897477"/>
            <a:ext cx="7716177" cy="2668976"/>
          </a:xfrm>
          <a:prstGeom prst="rect">
            <a:avLst/>
          </a:prstGeom>
          <a:noFill/>
          <a:ln>
            <a:noFill/>
          </a:ln>
        </p:spPr>
      </p:pic>
      <p:sp>
        <p:nvSpPr>
          <p:cNvPr id="143" name="Google Shape;143;p19"/>
          <p:cNvSpPr txBox="1"/>
          <p:nvPr>
            <p:ph type="title"/>
          </p:nvPr>
        </p:nvSpPr>
        <p:spPr>
          <a:xfrm>
            <a:off x="464100" y="597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Balancing chemical equations</a:t>
            </a:r>
            <a:endParaRPr/>
          </a:p>
        </p:txBody>
      </p:sp>
      <p:sp>
        <p:nvSpPr>
          <p:cNvPr id="144" name="Google Shape;144;p19"/>
          <p:cNvSpPr txBox="1"/>
          <p:nvPr>
            <p:ph idx="1" type="body"/>
          </p:nvPr>
        </p:nvSpPr>
        <p:spPr>
          <a:xfrm>
            <a:off x="464100" y="1280425"/>
            <a:ext cx="8520600" cy="1793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v" u="sng">
                <a:solidFill>
                  <a:schemeClr val="hlink"/>
                </a:solidFill>
                <a:hlinkClick r:id="rId8"/>
              </a:rPr>
              <a:t>The app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Select Difficulty</a:t>
            </a:r>
            <a:endParaRPr/>
          </a:p>
        </p:txBody>
      </p:sp>
      <p:sp>
        <p:nvSpPr>
          <p:cNvPr id="150" name="Google Shape;15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1" name="Google Shape;151;p20"/>
          <p:cNvPicPr preferRelativeResize="0"/>
          <p:nvPr/>
        </p:nvPicPr>
        <p:blipFill>
          <a:blip r:embed="rId3">
            <a:alphaModFix/>
          </a:blip>
          <a:stretch>
            <a:fillRect/>
          </a:stretch>
        </p:blipFill>
        <p:spPr>
          <a:xfrm>
            <a:off x="0" y="1017725"/>
            <a:ext cx="9144001" cy="4125775"/>
          </a:xfrm>
          <a:prstGeom prst="rect">
            <a:avLst/>
          </a:prstGeom>
          <a:noFill/>
          <a:ln>
            <a:noFill/>
          </a:ln>
        </p:spPr>
      </p:pic>
      <p:sp>
        <p:nvSpPr>
          <p:cNvPr id="152" name="Google Shape;152;p20"/>
          <p:cNvSpPr/>
          <p:nvPr/>
        </p:nvSpPr>
        <p:spPr>
          <a:xfrm>
            <a:off x="0" y="-39625"/>
            <a:ext cx="9144000" cy="548700"/>
          </a:xfrm>
          <a:prstGeom prst="rect">
            <a:avLst/>
          </a:prstGeom>
          <a:gradFill>
            <a:gsLst>
              <a:gs pos="0">
                <a:srgbClr val="70A5DA"/>
              </a:gs>
              <a:gs pos="50000">
                <a:srgbClr val="539BDB"/>
              </a:gs>
              <a:gs pos="100000">
                <a:srgbClr val="4288C8"/>
              </a:gs>
            </a:gsLst>
            <a:lin ang="5400012"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M_header_ppt.png" id="153" name="Google Shape;153;p20"/>
          <p:cNvPicPr preferRelativeResize="0"/>
          <p:nvPr/>
        </p:nvPicPr>
        <p:blipFill rotWithShape="1">
          <a:blip r:embed="rId4">
            <a:alphaModFix/>
          </a:blip>
          <a:srcRect b="33866" l="0" r="74614" t="0"/>
          <a:stretch/>
        </p:blipFill>
        <p:spPr>
          <a:xfrm>
            <a:off x="276" y="228000"/>
            <a:ext cx="2127501" cy="259125"/>
          </a:xfrm>
          <a:prstGeom prst="rect">
            <a:avLst/>
          </a:prstGeom>
          <a:noFill/>
          <a:ln>
            <a:noFill/>
          </a:ln>
        </p:spPr>
      </p:pic>
      <p:pic>
        <p:nvPicPr>
          <p:cNvPr id="154" name="Google Shape;154;p20"/>
          <p:cNvPicPr preferRelativeResize="0"/>
          <p:nvPr/>
        </p:nvPicPr>
        <p:blipFill>
          <a:blip r:embed="rId5">
            <a:alphaModFix/>
          </a:blip>
          <a:stretch>
            <a:fillRect/>
          </a:stretch>
        </p:blipFill>
        <p:spPr>
          <a:xfrm>
            <a:off x="5738274" y="674101"/>
            <a:ext cx="1259625" cy="548700"/>
          </a:xfrm>
          <a:prstGeom prst="rect">
            <a:avLst/>
          </a:prstGeom>
          <a:noFill/>
          <a:ln>
            <a:noFill/>
          </a:ln>
        </p:spPr>
      </p:pic>
      <p:pic>
        <p:nvPicPr>
          <p:cNvPr id="155" name="Google Shape;155;p20"/>
          <p:cNvPicPr preferRelativeResize="0"/>
          <p:nvPr/>
        </p:nvPicPr>
        <p:blipFill rotWithShape="1">
          <a:blip r:embed="rId6">
            <a:alphaModFix/>
          </a:blip>
          <a:srcRect b="0" l="0" r="0" t="0"/>
          <a:stretch/>
        </p:blipFill>
        <p:spPr>
          <a:xfrm>
            <a:off x="7721100" y="778213"/>
            <a:ext cx="1368000" cy="340475"/>
          </a:xfrm>
          <a:prstGeom prst="rect">
            <a:avLst/>
          </a:prstGeom>
          <a:noFill/>
          <a:ln>
            <a:noFill/>
          </a:ln>
        </p:spPr>
      </p:pic>
      <p:pic>
        <p:nvPicPr>
          <p:cNvPr id="156" name="Google Shape;156;p20"/>
          <p:cNvPicPr preferRelativeResize="0"/>
          <p:nvPr/>
        </p:nvPicPr>
        <p:blipFill rotWithShape="1">
          <a:blip r:embed="rId7">
            <a:alphaModFix/>
          </a:blip>
          <a:srcRect b="0" l="0" r="0" t="0"/>
          <a:stretch/>
        </p:blipFill>
        <p:spPr>
          <a:xfrm>
            <a:off x="7087550" y="674102"/>
            <a:ext cx="751007" cy="54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2" name="Google Shape;162;p21"/>
          <p:cNvPicPr preferRelativeResize="0"/>
          <p:nvPr/>
        </p:nvPicPr>
        <p:blipFill>
          <a:blip r:embed="rId3">
            <a:alphaModFix/>
          </a:blip>
          <a:stretch>
            <a:fillRect/>
          </a:stretch>
        </p:blipFill>
        <p:spPr>
          <a:xfrm>
            <a:off x="0" y="1152474"/>
            <a:ext cx="9144001" cy="3906651"/>
          </a:xfrm>
          <a:prstGeom prst="rect">
            <a:avLst/>
          </a:prstGeom>
          <a:noFill/>
          <a:ln>
            <a:noFill/>
          </a:ln>
        </p:spPr>
      </p:pic>
      <p:sp>
        <p:nvSpPr>
          <p:cNvPr id="163" name="Google Shape;163;p21"/>
          <p:cNvSpPr/>
          <p:nvPr/>
        </p:nvSpPr>
        <p:spPr>
          <a:xfrm>
            <a:off x="0" y="-39625"/>
            <a:ext cx="9144000" cy="548700"/>
          </a:xfrm>
          <a:prstGeom prst="rect">
            <a:avLst/>
          </a:prstGeom>
          <a:gradFill>
            <a:gsLst>
              <a:gs pos="0">
                <a:srgbClr val="70A5DA"/>
              </a:gs>
              <a:gs pos="50000">
                <a:srgbClr val="539BDB"/>
              </a:gs>
              <a:gs pos="100000">
                <a:srgbClr val="4288C8"/>
              </a:gs>
            </a:gsLst>
            <a:lin ang="5400012" scaled="0"/>
          </a:gra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M_header_ppt.png" id="164" name="Google Shape;164;p21"/>
          <p:cNvPicPr preferRelativeResize="0"/>
          <p:nvPr/>
        </p:nvPicPr>
        <p:blipFill rotWithShape="1">
          <a:blip r:embed="rId4">
            <a:alphaModFix/>
          </a:blip>
          <a:srcRect b="33866" l="0" r="74614" t="0"/>
          <a:stretch/>
        </p:blipFill>
        <p:spPr>
          <a:xfrm>
            <a:off x="276" y="228000"/>
            <a:ext cx="2127501" cy="259125"/>
          </a:xfrm>
          <a:prstGeom prst="rect">
            <a:avLst/>
          </a:prstGeom>
          <a:noFill/>
          <a:ln>
            <a:noFill/>
          </a:ln>
        </p:spPr>
      </p:pic>
      <p:pic>
        <p:nvPicPr>
          <p:cNvPr id="165" name="Google Shape;165;p21"/>
          <p:cNvPicPr preferRelativeResize="0"/>
          <p:nvPr/>
        </p:nvPicPr>
        <p:blipFill>
          <a:blip r:embed="rId5">
            <a:alphaModFix/>
          </a:blip>
          <a:stretch>
            <a:fillRect/>
          </a:stretch>
        </p:blipFill>
        <p:spPr>
          <a:xfrm>
            <a:off x="5738274" y="674101"/>
            <a:ext cx="1259625" cy="548700"/>
          </a:xfrm>
          <a:prstGeom prst="rect">
            <a:avLst/>
          </a:prstGeom>
          <a:noFill/>
          <a:ln>
            <a:noFill/>
          </a:ln>
        </p:spPr>
      </p:pic>
      <p:pic>
        <p:nvPicPr>
          <p:cNvPr id="166" name="Google Shape;166;p21"/>
          <p:cNvPicPr preferRelativeResize="0"/>
          <p:nvPr/>
        </p:nvPicPr>
        <p:blipFill rotWithShape="1">
          <a:blip r:embed="rId6">
            <a:alphaModFix/>
          </a:blip>
          <a:srcRect b="0" l="0" r="0" t="0"/>
          <a:stretch/>
        </p:blipFill>
        <p:spPr>
          <a:xfrm>
            <a:off x="7721100" y="778213"/>
            <a:ext cx="1368000" cy="340475"/>
          </a:xfrm>
          <a:prstGeom prst="rect">
            <a:avLst/>
          </a:prstGeom>
          <a:noFill/>
          <a:ln>
            <a:noFill/>
          </a:ln>
        </p:spPr>
      </p:pic>
      <p:pic>
        <p:nvPicPr>
          <p:cNvPr id="167" name="Google Shape;167;p21"/>
          <p:cNvPicPr preferRelativeResize="0"/>
          <p:nvPr/>
        </p:nvPicPr>
        <p:blipFill rotWithShape="1">
          <a:blip r:embed="rId7">
            <a:alphaModFix/>
          </a:blip>
          <a:srcRect b="0" l="0" r="0" t="0"/>
          <a:stretch/>
        </p:blipFill>
        <p:spPr>
          <a:xfrm>
            <a:off x="7087550" y="674102"/>
            <a:ext cx="751007" cy="548701"/>
          </a:xfrm>
          <a:prstGeom prst="rect">
            <a:avLst/>
          </a:prstGeom>
          <a:noFill/>
          <a:ln>
            <a:noFill/>
          </a:ln>
        </p:spPr>
      </p:pic>
      <p:sp>
        <p:nvSpPr>
          <p:cNvPr id="168" name="Google Shape;16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Select the correct amount of atoms on both sides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